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</p:sldMasterIdLst>
  <p:notesMasterIdLst>
    <p:notesMasterId r:id="rId44"/>
  </p:notesMasterIdLst>
  <p:sldIdLst>
    <p:sldId id="256" r:id="rId11"/>
    <p:sldId id="261" r:id="rId12"/>
    <p:sldId id="265" r:id="rId13"/>
    <p:sldId id="264" r:id="rId14"/>
    <p:sldId id="266" r:id="rId15"/>
    <p:sldId id="275" r:id="rId16"/>
    <p:sldId id="280" r:id="rId17"/>
    <p:sldId id="281" r:id="rId18"/>
    <p:sldId id="282" r:id="rId19"/>
    <p:sldId id="277" r:id="rId20"/>
    <p:sldId id="278" r:id="rId21"/>
    <p:sldId id="279" r:id="rId22"/>
    <p:sldId id="295" r:id="rId23"/>
    <p:sldId id="267" r:id="rId24"/>
    <p:sldId id="268" r:id="rId25"/>
    <p:sldId id="269" r:id="rId26"/>
    <p:sldId id="287" r:id="rId27"/>
    <p:sldId id="297" r:id="rId28"/>
    <p:sldId id="288" r:id="rId29"/>
    <p:sldId id="260" r:id="rId30"/>
    <p:sldId id="276" r:id="rId31"/>
    <p:sldId id="299" r:id="rId32"/>
    <p:sldId id="301" r:id="rId33"/>
    <p:sldId id="298" r:id="rId34"/>
    <p:sldId id="300" r:id="rId35"/>
    <p:sldId id="290" r:id="rId36"/>
    <p:sldId id="272" r:id="rId37"/>
    <p:sldId id="258" r:id="rId38"/>
    <p:sldId id="289" r:id="rId39"/>
    <p:sldId id="291" r:id="rId40"/>
    <p:sldId id="293" r:id="rId41"/>
    <p:sldId id="296" r:id="rId42"/>
    <p:sldId id="285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65EA-7968-48E7-BF1C-A5BFCBDE5B9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9B38-B04D-49F7-ADEE-A82DBF9F94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0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37369-642D-43FF-A145-3D85C59630DD}" type="slidenum">
              <a:rPr lang="pl-PL">
                <a:solidFill>
                  <a:prstClr val="black"/>
                </a:solidFill>
              </a:rPr>
              <a:pPr/>
              <a:t>4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32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2196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74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883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475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063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657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509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871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25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43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5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131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2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15F85-03C9-47FC-A081-802E4FC6AEA0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5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F2C17-B87E-4F19-A8CE-B19B14CD2EAD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6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2B6F8-59C5-4B2A-ABAA-A1A68CE83790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03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6F578-7284-4D35-90A8-EA59B1137583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59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38609-882A-4895-BAD1-12FED0E460CD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64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CF8D1-2CEF-4D02-B1E5-48E92EC8C0CB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38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6AEB5-8AD8-4622-B549-80A4B09D7EF1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65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83DEA-AAD9-494E-A6B4-A9E73815B0A7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0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3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AD78-62FD-4030-9800-6C8167AFFC00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4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BFA19-B26D-4D83-B281-9EEE8E341B4B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B906D-7413-4BB0-8380-268269195232}" type="slidenum">
              <a:rPr lang="pl-PL">
                <a:solidFill>
                  <a:srgbClr val="000000"/>
                </a:solidFill>
              </a:rPr>
              <a:pPr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76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02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22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9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84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55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52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8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46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23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64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02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51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2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6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86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405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83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7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7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40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6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0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76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2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86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88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156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7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163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34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60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60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57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69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48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28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653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94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4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866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4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16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639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27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050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83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603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15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61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0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371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4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381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91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49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04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75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17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01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39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8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426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741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0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28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59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36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0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70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16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29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6810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59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342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076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8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036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696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21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8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18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0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7916-F706-4ED2-83EC-59CE5267EAEF}" type="datetimeFigureOut">
              <a:rPr lang="pl-PL" smtClean="0"/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622E6-E994-4909-AA6A-4D162241E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24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E08194-5BF0-43EE-9A0F-C1CE6F2A5019}" type="slidenum">
              <a:rPr 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3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9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8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6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2013-12-19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4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72400" cy="1470025"/>
          </a:xfrm>
        </p:spPr>
        <p:txBody>
          <a:bodyPr>
            <a:normAutofit/>
          </a:bodyPr>
          <a:lstStyle/>
          <a:p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Zabudowa strzyżowskiego rynku </a:t>
            </a:r>
            <a:b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odbiciem przemian historycznych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55776" y="4581128"/>
            <a:ext cx="6400800" cy="1752600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algn="r"/>
            <a:r>
              <a:rPr lang="pl-PL" sz="2000" b="1" i="1" dirty="0" smtClean="0">
                <a:solidFill>
                  <a:schemeClr val="tx1"/>
                </a:solidFill>
                <a:latin typeface="Garamond" pitchFamily="18" charset="0"/>
              </a:rPr>
              <a:t>Monika Bober</a:t>
            </a:r>
            <a:endParaRPr lang="pl-PL" sz="2000" b="1" i="1" dirty="0">
              <a:solidFill>
                <a:schemeClr val="tx1"/>
              </a:solidFill>
              <a:latin typeface="Garamond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3117994" cy="225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3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Garamond" pitchFamily="18" charset="0"/>
              </a:rPr>
              <a:t>Studnia miejska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916"/>
            <a:ext cx="2304256" cy="347942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9" y="3859647"/>
            <a:ext cx="3729787" cy="24678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9647"/>
            <a:ext cx="3743934" cy="24772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49" y="1124744"/>
            <a:ext cx="3711407" cy="245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15" y="0"/>
            <a:ext cx="490208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2" y="620688"/>
            <a:ext cx="4032448" cy="26681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" y="3430427"/>
            <a:ext cx="3234734" cy="21413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25144"/>
            <a:ext cx="2989819" cy="19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7" y="15480"/>
            <a:ext cx="2705329" cy="40850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48068"/>
            <a:ext cx="3092990" cy="4123987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64204"/>
            <a:ext cx="2633340" cy="3511120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309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2800" dirty="0" smtClean="0">
                <a:latin typeface="Garamond" pitchFamily="18" charset="0"/>
              </a:rPr>
              <a:t>Inwentarz </a:t>
            </a:r>
            <a:br>
              <a:rPr lang="pl-PL" sz="2800" dirty="0" smtClean="0">
                <a:latin typeface="Garamond" pitchFamily="18" charset="0"/>
              </a:rPr>
            </a:br>
            <a:r>
              <a:rPr lang="pl-PL" sz="2800" dirty="0" smtClean="0">
                <a:latin typeface="Garamond" pitchFamily="18" charset="0"/>
              </a:rPr>
              <a:t>miasta Strzyżowa </a:t>
            </a:r>
            <a:br>
              <a:rPr lang="pl-PL" sz="2800" dirty="0" smtClean="0">
                <a:latin typeface="Garamond" pitchFamily="18" charset="0"/>
              </a:rPr>
            </a:br>
            <a:r>
              <a:rPr lang="pl-PL" sz="2800" dirty="0" smtClean="0">
                <a:latin typeface="Garamond" pitchFamily="18" charset="0"/>
              </a:rPr>
              <a:t>z </a:t>
            </a:r>
            <a:r>
              <a:rPr lang="pl-PL" sz="2800" dirty="0">
                <a:latin typeface="Garamond" pitchFamily="18" charset="0"/>
              </a:rPr>
              <a:t>1747 </a:t>
            </a:r>
            <a:r>
              <a:rPr lang="pl-PL" sz="2800" dirty="0" smtClean="0">
                <a:latin typeface="Garamond" pitchFamily="18" charset="0"/>
              </a:rPr>
              <a:t>roku</a:t>
            </a:r>
            <a:endParaRPr lang="pl-PL" sz="2800" dirty="0">
              <a:latin typeface="Garamond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6241924" cy="45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7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Inwentaryzacja budynku ratusza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 Strzyżowie z 1747 r.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229600" cy="5410200"/>
          </a:xfrm>
        </p:spPr>
        <p:txBody>
          <a:bodyPr/>
          <a:lstStyle/>
          <a:p>
            <a:r>
              <a:rPr lang="pl-PL" sz="1400" b="1" dirty="0">
                <a:latin typeface="Garamond" pitchFamily="18" charset="0"/>
              </a:rPr>
              <a:t>Izba sądowa</a:t>
            </a:r>
            <a:r>
              <a:rPr lang="pl-PL" sz="1400" dirty="0">
                <a:latin typeface="Garamond" pitchFamily="18" charset="0"/>
              </a:rPr>
              <a:t> – najważniejsze pomieszczenie, w którym zbierała się </a:t>
            </a:r>
            <a:r>
              <a:rPr lang="pl-PL" sz="1400" dirty="0" smtClean="0">
                <a:latin typeface="Garamond" pitchFamily="18" charset="0"/>
              </a:rPr>
              <a:t>ława </a:t>
            </a:r>
            <a:r>
              <a:rPr lang="pl-PL" sz="1400" dirty="0">
                <a:latin typeface="Garamond" pitchFamily="18" charset="0"/>
              </a:rPr>
              <a:t>złożona z wójta i 7 ławników („</a:t>
            </a:r>
            <a:r>
              <a:rPr lang="pl-PL" sz="1400" dirty="0" err="1">
                <a:latin typeface="Garamond" pitchFamily="18" charset="0"/>
              </a:rPr>
              <a:t>przysiężnicy</a:t>
            </a:r>
            <a:r>
              <a:rPr lang="pl-PL" sz="1400" dirty="0">
                <a:latin typeface="Garamond" pitchFamily="18" charset="0"/>
              </a:rPr>
              <a:t>”). Pomieszczenie z czterema </a:t>
            </a:r>
            <a:r>
              <a:rPr lang="pl-PL" sz="1400" dirty="0" smtClean="0">
                <a:latin typeface="Garamond" pitchFamily="18" charset="0"/>
              </a:rPr>
              <a:t>oknami</a:t>
            </a:r>
            <a:r>
              <a:rPr lang="pl-PL" sz="1400" dirty="0">
                <a:latin typeface="Garamond" pitchFamily="18" charset="0"/>
              </a:rPr>
              <a:t>, miało surowy wygląd – bez podłogi, zielony piec kaflowy na fundamencie </a:t>
            </a:r>
            <a:r>
              <a:rPr lang="pl-PL" sz="1400" dirty="0" smtClean="0">
                <a:latin typeface="Garamond" pitchFamily="18" charset="0"/>
              </a:rPr>
              <a:t>z </a:t>
            </a:r>
            <a:r>
              <a:rPr lang="pl-PL" sz="1400" dirty="0">
                <a:latin typeface="Garamond" pitchFamily="18" charset="0"/>
              </a:rPr>
              <a:t>kamienia, komin kapisty ulepiony był z gliny, koło pieca i ścian stały cztery ławy</a:t>
            </a:r>
            <a:r>
              <a:rPr lang="pl-PL" sz="1400" dirty="0" smtClean="0">
                <a:latin typeface="Garamond" pitchFamily="18" charset="0"/>
              </a:rPr>
              <a:t>.</a:t>
            </a:r>
          </a:p>
          <a:p>
            <a:pPr marL="0" indent="0">
              <a:buNone/>
            </a:pPr>
            <a:r>
              <a:rPr lang="pl-PL" sz="1400" dirty="0">
                <a:latin typeface="Garamond" pitchFamily="18" charset="0"/>
              </a:rPr>
              <a:t> </a:t>
            </a:r>
            <a:r>
              <a:rPr lang="pl-PL" sz="1400" dirty="0" smtClean="0">
                <a:latin typeface="Garamond" pitchFamily="18" charset="0"/>
              </a:rPr>
              <a:t>      </a:t>
            </a:r>
            <a:r>
              <a:rPr lang="pl-PL" sz="1400" dirty="0">
                <a:latin typeface="Garamond" pitchFamily="18" charset="0"/>
              </a:rPr>
              <a:t>Po lewej stronie izby znajdowało się dwoje drzwi:</a:t>
            </a:r>
          </a:p>
          <a:p>
            <a:pPr lvl="1"/>
            <a:r>
              <a:rPr lang="pl-PL" sz="1400" dirty="0">
                <a:latin typeface="Garamond" pitchFamily="18" charset="0"/>
              </a:rPr>
              <a:t>Jedne prowadziły do </a:t>
            </a:r>
            <a:r>
              <a:rPr lang="pl-PL" sz="1400" b="1" dirty="0">
                <a:latin typeface="Garamond" pitchFamily="18" charset="0"/>
              </a:rPr>
              <a:t>komórki</a:t>
            </a:r>
            <a:r>
              <a:rPr lang="pl-PL" sz="1400" dirty="0">
                <a:latin typeface="Garamond" pitchFamily="18" charset="0"/>
              </a:rPr>
              <a:t> (podłoga z dylów, 1 okno otwierające się do rynku)</a:t>
            </a:r>
          </a:p>
          <a:p>
            <a:pPr lvl="1"/>
            <a:r>
              <a:rPr lang="pl-PL" sz="1400" dirty="0">
                <a:latin typeface="Garamond" pitchFamily="18" charset="0"/>
              </a:rPr>
              <a:t>Drugie drzwi prowadziły do </a:t>
            </a:r>
            <a:r>
              <a:rPr lang="pl-PL" sz="1400" b="1" dirty="0">
                <a:latin typeface="Garamond" pitchFamily="18" charset="0"/>
              </a:rPr>
              <a:t>sieni</a:t>
            </a:r>
            <a:r>
              <a:rPr lang="pl-PL" sz="1400" dirty="0">
                <a:latin typeface="Garamond" pitchFamily="18" charset="0"/>
              </a:rPr>
              <a:t> </a:t>
            </a:r>
            <a:endParaRPr lang="pl-PL" sz="1400" dirty="0" smtClean="0">
              <a:latin typeface="Garamond" pitchFamily="18" charset="0"/>
            </a:endParaRPr>
          </a:p>
          <a:p>
            <a:pPr lvl="1"/>
            <a:endParaRPr lang="pl-PL" sz="1400" dirty="0">
              <a:latin typeface="Garamond" pitchFamily="18" charset="0"/>
            </a:endParaRPr>
          </a:p>
          <a:p>
            <a:r>
              <a:rPr lang="pl-PL" sz="1400" dirty="0" smtClean="0">
                <a:latin typeface="Garamond" pitchFamily="18" charset="0"/>
              </a:rPr>
              <a:t>Do </a:t>
            </a:r>
            <a:r>
              <a:rPr lang="pl-PL" sz="1400" dirty="0">
                <a:latin typeface="Garamond" pitchFamily="18" charset="0"/>
              </a:rPr>
              <a:t>izby sądowej dobudowana została </a:t>
            </a:r>
            <a:r>
              <a:rPr lang="pl-PL" sz="1400" b="1" dirty="0">
                <a:latin typeface="Garamond" pitchFamily="18" charset="0"/>
              </a:rPr>
              <a:t>stajnia zajezdna</a:t>
            </a:r>
            <a:r>
              <a:rPr lang="pl-PL" sz="1400" dirty="0">
                <a:latin typeface="Garamond" pitchFamily="18" charset="0"/>
              </a:rPr>
              <a:t> z drzewa ciosanego (z jednej strony w węgły, z drugiej w słupy budowana). Do wewnątrz prowadziły szerokie wrota z małą furtką, w środku – 2 żłoby i 2 drabiny dla koni</a:t>
            </a:r>
          </a:p>
          <a:p>
            <a:endParaRPr lang="pl-PL" sz="1400" dirty="0">
              <a:latin typeface="Garamond" pitchFamily="18" charset="0"/>
            </a:endParaRPr>
          </a:p>
          <a:p>
            <a:r>
              <a:rPr lang="pl-PL" sz="1400" dirty="0">
                <a:latin typeface="Garamond" pitchFamily="18" charset="0"/>
              </a:rPr>
              <a:t>Naprzeciw stajni znajdowała się </a:t>
            </a:r>
            <a:r>
              <a:rPr lang="pl-PL" sz="1400" b="1" dirty="0">
                <a:latin typeface="Garamond" pitchFamily="18" charset="0"/>
              </a:rPr>
              <a:t>izba arendarska</a:t>
            </a:r>
            <a:r>
              <a:rPr lang="pl-PL" sz="1400" dirty="0">
                <a:latin typeface="Garamond" pitchFamily="18" charset="0"/>
              </a:rPr>
              <a:t>, tej samej wielkości co izba sądowa. Pomieszczenie to wyposażone było w piec kaflowy zielony z kominem z gliny, ławy stojące dokoła ścian i 2 stoły, z których jeden był wkopany w ziemię</a:t>
            </a:r>
          </a:p>
          <a:p>
            <a:endParaRPr lang="pl-PL" sz="1400" dirty="0">
              <a:latin typeface="Garamond" pitchFamily="18" charset="0"/>
            </a:endParaRPr>
          </a:p>
          <a:p>
            <a:r>
              <a:rPr lang="pl-PL" sz="1400" dirty="0">
                <a:latin typeface="Garamond" pitchFamily="18" charset="0"/>
              </a:rPr>
              <a:t>Po lewej stronie izby była </a:t>
            </a:r>
            <a:r>
              <a:rPr lang="pl-PL" sz="1400" b="1" dirty="0">
                <a:latin typeface="Garamond" pitchFamily="18" charset="0"/>
              </a:rPr>
              <a:t>komora </a:t>
            </a:r>
            <a:r>
              <a:rPr lang="pl-PL" sz="1400" dirty="0">
                <a:latin typeface="Garamond" pitchFamily="18" charset="0"/>
              </a:rPr>
              <a:t>z okiennicą, zaś po prawej </a:t>
            </a:r>
            <a:r>
              <a:rPr lang="pl-PL" sz="1400" b="1" dirty="0">
                <a:latin typeface="Garamond" pitchFamily="18" charset="0"/>
              </a:rPr>
              <a:t>zejście do piwnicy</a:t>
            </a:r>
            <a:r>
              <a:rPr lang="pl-PL" sz="1400" dirty="0">
                <a:latin typeface="Garamond" pitchFamily="18" charset="0"/>
              </a:rPr>
              <a:t>, obudowane z trzech stron okrągłym drzewem. Do tej piwnicy podziemnej, zbudowanej z kamienia schodziło się po 11 stopniach. Z boku wejścia do piwnicy, od strony rynku, mieściła się wystawa „na wiązaniu stojąca”. Do niej prowadziły drzwi z tarcic. Nad wystawą znajdowało się </a:t>
            </a:r>
            <a:r>
              <a:rPr lang="pl-PL" sz="1400" b="1" dirty="0">
                <a:latin typeface="Garamond" pitchFamily="18" charset="0"/>
              </a:rPr>
              <a:t>więzienie miejskie</a:t>
            </a:r>
            <a:r>
              <a:rPr lang="pl-PL" sz="1400" dirty="0">
                <a:latin typeface="Garamond" pitchFamily="18" charset="0"/>
              </a:rPr>
              <a:t> z oknami zabezpieczonymi kratą</a:t>
            </a:r>
          </a:p>
          <a:p>
            <a:endParaRPr lang="pl-PL" sz="1400" dirty="0">
              <a:latin typeface="Garamond" pitchFamily="18" charset="0"/>
            </a:endParaRPr>
          </a:p>
          <a:p>
            <a:r>
              <a:rPr lang="pl-PL" sz="1400" dirty="0">
                <a:latin typeface="Garamond" pitchFamily="18" charset="0"/>
              </a:rPr>
              <a:t>W inwentarzu komentarz: zły stan budowli, wymagana naprawa </a:t>
            </a:r>
            <a:r>
              <a:rPr lang="pl-PL" sz="1400" i="1" dirty="0">
                <a:latin typeface="Garamond" pitchFamily="18" charset="0"/>
              </a:rPr>
              <a:t>„od przyciesi po dach</a:t>
            </a:r>
            <a:r>
              <a:rPr lang="pl-PL" sz="1400" i="1" dirty="0" smtClean="0">
                <a:latin typeface="Garamond" pitchFamily="18" charset="0"/>
              </a:rPr>
              <a:t>”</a:t>
            </a:r>
          </a:p>
          <a:p>
            <a:endParaRPr lang="pl-PL" sz="1400" i="1" dirty="0">
              <a:latin typeface="Garamond" pitchFamily="18" charset="0"/>
            </a:endParaRPr>
          </a:p>
          <a:p>
            <a:r>
              <a:rPr lang="pl-PL" sz="1400" dirty="0">
                <a:latin typeface="Garamond" pitchFamily="18" charset="0"/>
              </a:rPr>
              <a:t>Obok ratusza, po jego wschodniej stronie stał </a:t>
            </a:r>
            <a:r>
              <a:rPr lang="pl-PL" sz="1400" b="1" dirty="0">
                <a:latin typeface="Garamond" pitchFamily="18" charset="0"/>
              </a:rPr>
              <a:t>pręgierz</a:t>
            </a:r>
            <a:r>
              <a:rPr lang="pl-PL" sz="1400" dirty="0">
                <a:latin typeface="Garamond" pitchFamily="18" charset="0"/>
              </a:rPr>
              <a:t>, na którym wymierzano kary przestępom</a:t>
            </a:r>
          </a:p>
        </p:txBody>
      </p:sp>
    </p:spTree>
    <p:extLst>
      <p:ext uri="{BB962C8B-B14F-4D97-AF65-F5344CB8AC3E}">
        <p14:creationId xmlns:p14="http://schemas.microsoft.com/office/powerpoint/2010/main" val="1863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62400"/>
            <a:ext cx="1524000" cy="2895600"/>
          </a:xfrm>
        </p:spPr>
        <p:txBody>
          <a:bodyPr/>
          <a:lstStyle/>
          <a:p>
            <a:r>
              <a:rPr lang="pl-PL" sz="1600" b="1"/>
              <a:t>Mapa </a:t>
            </a:r>
            <a:br>
              <a:rPr lang="pl-PL" sz="1600" b="1"/>
            </a:br>
            <a:r>
              <a:rPr lang="pl-PL" sz="1600" b="1"/>
              <a:t>F.von Miega</a:t>
            </a:r>
            <a:r>
              <a:rPr lang="pl-PL" sz="1200" b="1"/>
              <a:t/>
            </a:r>
            <a:br>
              <a:rPr lang="pl-PL" sz="1200" b="1"/>
            </a:br>
            <a:r>
              <a:rPr lang="pl-PL" sz="1600" b="1"/>
              <a:t>1770-1772</a:t>
            </a:r>
            <a:r>
              <a:rPr lang="pl-PL" sz="2000" b="1"/>
              <a:t/>
            </a:r>
            <a:br>
              <a:rPr lang="pl-PL" sz="2000" b="1"/>
            </a:br>
            <a:endParaRPr lang="pl-PL" sz="2000" b="1"/>
          </a:p>
        </p:txBody>
      </p:sp>
      <p:pic>
        <p:nvPicPr>
          <p:cNvPr id="18436" name="Picture 4" descr="Mieg-strzyzo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4800"/>
            <a:ext cx="7620000" cy="686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 descr="Mieg-strzyzo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3048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pPr algn="r"/>
            <a:r>
              <a:rPr lang="pl-PL" sz="2400" dirty="0" smtClean="0">
                <a:latin typeface="Garamond" pitchFamily="18" charset="0"/>
              </a:rPr>
              <a:t>Mapa katastralna </a:t>
            </a:r>
            <a:br>
              <a:rPr lang="pl-PL" sz="2400" dirty="0" smtClean="0">
                <a:latin typeface="Garamond" pitchFamily="18" charset="0"/>
              </a:rPr>
            </a:br>
            <a:r>
              <a:rPr lang="pl-PL" sz="2400" dirty="0" smtClean="0">
                <a:latin typeface="Garamond" pitchFamily="18" charset="0"/>
              </a:rPr>
              <a:t>Strzyżowa </a:t>
            </a:r>
            <a:r>
              <a:rPr lang="pl-PL" sz="2400" dirty="0">
                <a:latin typeface="Garamond" pitchFamily="18" charset="0"/>
              </a:rPr>
              <a:t/>
            </a:r>
            <a:br>
              <a:rPr lang="pl-PL" sz="2400" dirty="0">
                <a:latin typeface="Garamond" pitchFamily="18" charset="0"/>
              </a:rPr>
            </a:br>
            <a:r>
              <a:rPr lang="pl-PL" sz="2400" dirty="0" smtClean="0">
                <a:latin typeface="Garamond" pitchFamily="18" charset="0"/>
              </a:rPr>
              <a:t>z 1853 roku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4171" cy="5986203"/>
          </a:xfrm>
          <a:prstGeom prst="rect">
            <a:avLst/>
          </a:prstGeom>
        </p:spPr>
      </p:pic>
      <p:pic>
        <p:nvPicPr>
          <p:cNvPr id="17412" name="Picture 4" descr="PTDC003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818" y="2420888"/>
            <a:ext cx="3312368" cy="18184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6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dirty="0" smtClean="0">
                <a:latin typeface="Garamond" pitchFamily="18" charset="0"/>
              </a:rPr>
              <a:t>Relikty </a:t>
            </a:r>
            <a:br>
              <a:rPr lang="pl-PL" sz="2400" dirty="0" smtClean="0">
                <a:latin typeface="Garamond" pitchFamily="18" charset="0"/>
              </a:rPr>
            </a:br>
            <a:r>
              <a:rPr lang="pl-PL" sz="2400" dirty="0" smtClean="0">
                <a:latin typeface="Garamond" pitchFamily="18" charset="0"/>
              </a:rPr>
              <a:t>zabudowy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3938736" cy="260613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49150"/>
            <a:ext cx="3646957" cy="24130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72358"/>
            <a:ext cx="3646957" cy="24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3833173" cy="253628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9188"/>
            <a:ext cx="8229600" cy="1143000"/>
          </a:xfrm>
        </p:spPr>
        <p:txBody>
          <a:bodyPr/>
          <a:lstStyle/>
          <a:p>
            <a:pPr algn="l"/>
            <a:r>
              <a:rPr lang="pl-PL" sz="2400" dirty="0" smtClean="0">
                <a:latin typeface="Garamond" pitchFamily="18" charset="0"/>
              </a:rPr>
              <a:t>Bruk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68" y="2590571"/>
            <a:ext cx="5834378" cy="42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2976553"/>
            <a:ext cx="7895198" cy="52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711" y="980728"/>
            <a:ext cx="4874840" cy="20311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2326669" cy="351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45"/>
            <a:ext cx="9144000" cy="6588109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98" y="4729719"/>
            <a:ext cx="32305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05" y="2492896"/>
            <a:ext cx="3218656" cy="212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pl-PL" sz="2400" dirty="0" smtClean="0">
                <a:latin typeface="Garamond" pitchFamily="18" charset="0"/>
              </a:rPr>
              <a:t>Miasto Strzyżów</a:t>
            </a:r>
            <a:r>
              <a:rPr lang="pl-PL" sz="2400" dirty="0">
                <a:latin typeface="Garamond" pitchFamily="18" charset="0"/>
              </a:rPr>
              <a:t/>
            </a:r>
            <a:br>
              <a:rPr lang="pl-PL" sz="2400" dirty="0">
                <a:latin typeface="Garamond" pitchFamily="18" charset="0"/>
              </a:rPr>
            </a:br>
            <a:r>
              <a:rPr lang="pl-PL" sz="2400" dirty="0">
                <a:latin typeface="Garamond" pitchFamily="18" charset="0"/>
              </a:rPr>
              <a:t>wg źródeł historycznych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229600" cy="5364163"/>
          </a:xfrm>
        </p:spPr>
        <p:txBody>
          <a:bodyPr/>
          <a:lstStyle/>
          <a:p>
            <a:pPr marL="0" indent="0">
              <a:buNone/>
            </a:pPr>
            <a:endParaRPr lang="pl-PL" sz="1400" dirty="0" smtClean="0">
              <a:latin typeface="Garamond" pitchFamily="18" charset="0"/>
            </a:endParaRPr>
          </a:p>
          <a:p>
            <a:r>
              <a:rPr lang="pl-PL" sz="1400" b="1" dirty="0" smtClean="0">
                <a:latin typeface="Garamond" pitchFamily="18" charset="0"/>
              </a:rPr>
              <a:t>1376 – 1398 – </a:t>
            </a:r>
            <a:r>
              <a:rPr lang="pl-PL" sz="1400" dirty="0" smtClean="0">
                <a:latin typeface="Garamond" pitchFamily="18" charset="0"/>
              </a:rPr>
              <a:t>lokacja miasta Strzyżowa</a:t>
            </a:r>
          </a:p>
          <a:p>
            <a:endParaRPr lang="pl-PL" sz="1400" b="1" dirty="0">
              <a:latin typeface="Garamond" pitchFamily="18" charset="0"/>
            </a:endParaRPr>
          </a:p>
          <a:p>
            <a:r>
              <a:rPr lang="pl-PL" sz="1400" b="1" dirty="0" smtClean="0">
                <a:latin typeface="Garamond" pitchFamily="18" charset="0"/>
              </a:rPr>
              <a:t>1470-1480</a:t>
            </a:r>
            <a:r>
              <a:rPr lang="pl-PL" sz="1400" dirty="0" smtClean="0">
                <a:latin typeface="Garamond" pitchFamily="18" charset="0"/>
              </a:rPr>
              <a:t> – „Liber </a:t>
            </a:r>
            <a:r>
              <a:rPr lang="pl-PL" sz="1400" dirty="0" err="1" smtClean="0">
                <a:latin typeface="Garamond" pitchFamily="18" charset="0"/>
              </a:rPr>
              <a:t>beneficiorum</a:t>
            </a:r>
            <a:r>
              <a:rPr lang="pl-PL" sz="1400" dirty="0" smtClean="0">
                <a:latin typeface="Garamond" pitchFamily="18" charset="0"/>
              </a:rPr>
              <a:t>” Jana Długosza, Strzyżów wymieniony został jako miasto</a:t>
            </a:r>
          </a:p>
          <a:p>
            <a:pPr marL="0" indent="0">
              <a:buNone/>
            </a:pPr>
            <a:endParaRPr lang="pl-PL" sz="1400" dirty="0" smtClean="0">
              <a:latin typeface="Garamond" pitchFamily="18" charset="0"/>
            </a:endParaRPr>
          </a:p>
          <a:p>
            <a:r>
              <a:rPr lang="pl-PL" sz="1400" b="1" dirty="0" smtClean="0">
                <a:latin typeface="Garamond" pitchFamily="18" charset="0"/>
              </a:rPr>
              <a:t>1480.V.3</a:t>
            </a:r>
            <a:r>
              <a:rPr lang="pl-PL" sz="1400" dirty="0" smtClean="0">
                <a:latin typeface="Garamond" pitchFamily="18" charset="0"/>
              </a:rPr>
              <a:t> – dokument wystawiony przez właścicieli miasta Jana z Czudca i Mikołaja z Godowej (w 	      dokumencie powołują się na wcześniejszy, własny przywilej)</a:t>
            </a:r>
          </a:p>
          <a:p>
            <a:pPr lvl="2">
              <a:buFontTx/>
              <a:buNone/>
            </a:pPr>
            <a:r>
              <a:rPr lang="pl-PL" sz="1400" dirty="0" smtClean="0">
                <a:latin typeface="Garamond" pitchFamily="18" charset="0"/>
              </a:rPr>
              <a:t>	  [te dokumenty wraz z koncesją królewską stanowiły prawną podstawę      funkcjonowania gminy miejskiej]</a:t>
            </a:r>
          </a:p>
          <a:p>
            <a:pPr lvl="1"/>
            <a:r>
              <a:rPr lang="pl-PL" sz="1400" dirty="0" smtClean="0">
                <a:latin typeface="Garamond" pitchFamily="18" charset="0"/>
              </a:rPr>
              <a:t>Urządzenie miasta „od nowa” po pożarze który zniszczył Strzyżów – 9.III.1480 w samo południe</a:t>
            </a:r>
          </a:p>
          <a:p>
            <a:pPr lvl="1"/>
            <a:r>
              <a:rPr lang="pl-PL" sz="1400" dirty="0" smtClean="0">
                <a:latin typeface="Garamond" pitchFamily="18" charset="0"/>
              </a:rPr>
              <a:t>Powiększenie terytorium miasta (2 łany gruntu)</a:t>
            </a:r>
          </a:p>
          <a:p>
            <a:pPr lvl="1"/>
            <a:r>
              <a:rPr lang="pl-PL" sz="1400" dirty="0" smtClean="0">
                <a:latin typeface="Garamond" pitchFamily="18" charset="0"/>
              </a:rPr>
              <a:t>Nowy rynek</a:t>
            </a:r>
          </a:p>
          <a:p>
            <a:pPr lvl="1"/>
            <a:r>
              <a:rPr lang="pl-PL" sz="1400" dirty="0" smtClean="0">
                <a:latin typeface="Garamond" pitchFamily="18" charset="0"/>
              </a:rPr>
              <a:t>W dokumencie wymieniony jest ratusz jako łac. „</a:t>
            </a:r>
            <a:r>
              <a:rPr lang="pl-PL" sz="1400" dirty="0" err="1" smtClean="0">
                <a:latin typeface="Garamond" pitchFamily="18" charset="0"/>
              </a:rPr>
              <a:t>praetorium</a:t>
            </a:r>
            <a:r>
              <a:rPr lang="pl-PL" sz="1400" dirty="0" smtClean="0">
                <a:latin typeface="Garamond" pitchFamily="18" charset="0"/>
              </a:rPr>
              <a:t>” pol. „</a:t>
            </a:r>
            <a:r>
              <a:rPr lang="pl-PL" sz="1400" dirty="0" err="1" smtClean="0">
                <a:latin typeface="Garamond" pitchFamily="18" charset="0"/>
              </a:rPr>
              <a:t>wietnica</a:t>
            </a:r>
            <a:r>
              <a:rPr lang="pl-PL" sz="1400" dirty="0" smtClean="0">
                <a:latin typeface="Garamond" pitchFamily="18" charset="0"/>
              </a:rPr>
              <a:t>”</a:t>
            </a:r>
          </a:p>
          <a:p>
            <a:pPr lvl="1"/>
            <a:r>
              <a:rPr lang="pl-PL" sz="1400" dirty="0" smtClean="0">
                <a:latin typeface="Garamond" pitchFamily="18" charset="0"/>
              </a:rPr>
              <a:t>Urządzenia związane z ratuszem:</a:t>
            </a:r>
          </a:p>
          <a:p>
            <a:pPr lvl="2"/>
            <a:r>
              <a:rPr lang="pl-PL" sz="1400" dirty="0" smtClean="0">
                <a:latin typeface="Garamond" pitchFamily="18" charset="0"/>
              </a:rPr>
              <a:t>Jatki rzemieślnicze</a:t>
            </a:r>
          </a:p>
          <a:p>
            <a:pPr lvl="2"/>
            <a:r>
              <a:rPr lang="pl-PL" sz="1400" dirty="0" smtClean="0">
                <a:latin typeface="Garamond" pitchFamily="18" charset="0"/>
              </a:rPr>
              <a:t>Kramy kupieckie</a:t>
            </a:r>
          </a:p>
          <a:p>
            <a:pPr lvl="2"/>
            <a:r>
              <a:rPr lang="pl-PL" sz="1400" dirty="0" smtClean="0">
                <a:latin typeface="Garamond" pitchFamily="18" charset="0"/>
              </a:rPr>
              <a:t>Wagi</a:t>
            </a:r>
          </a:p>
          <a:p>
            <a:pPr lvl="2"/>
            <a:r>
              <a:rPr lang="pl-PL" sz="1400" dirty="0" smtClean="0">
                <a:latin typeface="Garamond" pitchFamily="18" charset="0"/>
              </a:rPr>
              <a:t>Ławy przekupniów</a:t>
            </a:r>
          </a:p>
          <a:p>
            <a:pPr lvl="2"/>
            <a:r>
              <a:rPr lang="pl-PL" sz="1400" dirty="0" smtClean="0">
                <a:latin typeface="Garamond" pitchFamily="18" charset="0"/>
              </a:rPr>
              <a:t>Piwnica dla propinacji wina i miodu</a:t>
            </a:r>
          </a:p>
          <a:p>
            <a:pPr lvl="1"/>
            <a:endParaRPr lang="pl-PL" sz="1200" dirty="0" smtClean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0714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2400" dirty="0">
                <a:latin typeface="Garamond" pitchFamily="18" charset="0"/>
              </a:rPr>
              <a:t>Rynek na fotografii </a:t>
            </a:r>
            <a:br>
              <a:rPr lang="pl-PL" sz="2400" dirty="0">
                <a:latin typeface="Garamond" pitchFamily="18" charset="0"/>
              </a:rPr>
            </a:br>
            <a:r>
              <a:rPr lang="pl-PL" sz="2400" dirty="0">
                <a:latin typeface="Garamond" pitchFamily="18" charset="0"/>
              </a:rPr>
              <a:t>z okresu </a:t>
            </a:r>
            <a:r>
              <a:rPr lang="pl-PL" sz="2400" dirty="0" smtClean="0">
                <a:latin typeface="Garamond" pitchFamily="18" charset="0"/>
              </a:rPr>
              <a:t>k. XIX-pocz. XX w. </a:t>
            </a:r>
            <a:endParaRPr lang="pl-PL" sz="2400" dirty="0">
              <a:latin typeface="Garamond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4" name="Picture 4" descr="rynek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1"/>
            <a:ext cx="4635624" cy="29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ynek-o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95898"/>
            <a:ext cx="4572000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28304"/>
            <a:ext cx="4635624" cy="29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1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6" y="2529578"/>
            <a:ext cx="2857466" cy="37248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0" y="2492896"/>
            <a:ext cx="2897469" cy="3798180"/>
          </a:xfrm>
          <a:prstGeom prst="rect">
            <a:avLst/>
          </a:prstGeom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0"/>
            <a:ext cx="2962275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771800" y="1078984"/>
            <a:ext cx="2910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dirty="0">
                <a:solidFill>
                  <a:prstClr val="black"/>
                </a:solidFill>
                <a:latin typeface="Garamond" pitchFamily="18" charset="0"/>
              </a:rPr>
              <a:t>II wojna światowa</a:t>
            </a:r>
          </a:p>
        </p:txBody>
      </p:sp>
    </p:spTree>
    <p:extLst>
      <p:ext uri="{BB962C8B-B14F-4D97-AF65-F5344CB8AC3E}">
        <p14:creationId xmlns:p14="http://schemas.microsoft.com/office/powerpoint/2010/main" val="31984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9" y="188640"/>
            <a:ext cx="3910779" cy="25922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04456" cy="2720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613282" cy="30579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44" y="3140968"/>
            <a:ext cx="3639197" cy="24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40"/>
            <a:ext cx="5027240" cy="33323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9080"/>
            <a:ext cx="3515072" cy="23299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6" y="733038"/>
            <a:ext cx="3600400" cy="54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45"/>
            <a:ext cx="9144000" cy="65881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3"/>
            <a:ext cx="1942875" cy="254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1913771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1"/>
            <a:ext cx="3150825" cy="20847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3" y="4868495"/>
            <a:ext cx="3006809" cy="198950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85" y="2246469"/>
            <a:ext cx="3522114" cy="2334659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0"/>
            <a:ext cx="5724128" cy="692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72" y="116632"/>
            <a:ext cx="4489458" cy="30243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72" y="3577497"/>
            <a:ext cx="4489459" cy="27868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" y="679358"/>
            <a:ext cx="4097231" cy="24616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" y="3844086"/>
            <a:ext cx="410621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Garamond" pitchFamily="18" charset="0"/>
              </a:rPr>
              <a:t>Pozostałości bruków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" y="4931676"/>
            <a:ext cx="2873308" cy="19011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1" y="1340768"/>
            <a:ext cx="2302024" cy="34760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16" y="1340768"/>
            <a:ext cx="3478552" cy="52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algn="r"/>
            <a:endParaRPr lang="pl-PL" sz="2400" dirty="0"/>
          </a:p>
        </p:txBody>
      </p:sp>
      <p:pic>
        <p:nvPicPr>
          <p:cNvPr id="35844" name="Picture 4" descr="PTDC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72440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po woj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371600"/>
            <a:ext cx="41592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rynek-ok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2425"/>
            <a:ext cx="4724400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4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51974"/>
            <a:ext cx="4794365" cy="28948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045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pl-PL" sz="2800" dirty="0">
                <a:latin typeface="Garamond" pitchFamily="18" charset="0"/>
              </a:rPr>
              <a:t>Założenia miasta średniowiecznego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4"/>
            <a:ext cx="8229600" cy="5832648"/>
          </a:xfrm>
        </p:spPr>
        <p:txBody>
          <a:bodyPr/>
          <a:lstStyle/>
          <a:p>
            <a:r>
              <a:rPr lang="pl-PL" sz="1400" dirty="0">
                <a:latin typeface="Garamond" pitchFamily="18" charset="0"/>
              </a:rPr>
              <a:t>Całość realizowanego programu układu opierała się na złożonej modularnej siatce mierniczej opartej na ówcześnie stosowanych miarach, w którą wpisywały się zarówno wielkość placu rynkowego jak i bloków mieszkaniowych. </a:t>
            </a:r>
          </a:p>
          <a:p>
            <a:endParaRPr lang="pl-PL" sz="1400" dirty="0">
              <a:latin typeface="Garamond" pitchFamily="18" charset="0"/>
            </a:endParaRPr>
          </a:p>
          <a:p>
            <a:r>
              <a:rPr lang="pl-PL" sz="1400" dirty="0">
                <a:latin typeface="Garamond" pitchFamily="18" charset="0"/>
              </a:rPr>
              <a:t>Konstruowane wielkości pochodziły zawsze od podstawowych jednostek miar: </a:t>
            </a:r>
          </a:p>
          <a:p>
            <a:pPr>
              <a:buFontTx/>
              <a:buNone/>
            </a:pPr>
            <a:r>
              <a:rPr lang="pl-PL" sz="1400" dirty="0">
                <a:latin typeface="Garamond" pitchFamily="18" charset="0"/>
              </a:rPr>
              <a:t>	pręt, sznur, łokieć, </a:t>
            </a:r>
            <a:r>
              <a:rPr lang="pl-PL" sz="1400" dirty="0" smtClean="0">
                <a:latin typeface="Garamond" pitchFamily="18" charset="0"/>
              </a:rPr>
              <a:t>stopa</a:t>
            </a:r>
          </a:p>
          <a:p>
            <a:pPr>
              <a:buFontTx/>
              <a:buNone/>
            </a:pPr>
            <a:endParaRPr lang="pl-PL" sz="1400" dirty="0">
              <a:latin typeface="Garamond" pitchFamily="18" charset="0"/>
            </a:endParaRPr>
          </a:p>
          <a:p>
            <a:pPr lvl="1"/>
            <a:r>
              <a:rPr lang="pl-PL" sz="1400" dirty="0">
                <a:latin typeface="Garamond" pitchFamily="18" charset="0"/>
              </a:rPr>
              <a:t>Model regularnego miasta średniowiecznego </a:t>
            </a:r>
          </a:p>
          <a:p>
            <a:pPr marL="457200" lvl="1" indent="0">
              <a:buNone/>
            </a:pPr>
            <a:r>
              <a:rPr lang="pl-PL" sz="1400" dirty="0" smtClean="0">
                <a:latin typeface="Garamond" pitchFamily="18" charset="0"/>
              </a:rPr>
              <a:t>Centralnie </a:t>
            </a:r>
            <a:r>
              <a:rPr lang="pl-PL" sz="1400" dirty="0">
                <a:latin typeface="Garamond" pitchFamily="18" charset="0"/>
              </a:rPr>
              <a:t>usytuowany plac rynkowy o planie kwadratu lub prostokąta 	otoczony pasami zabudowy mieszkalnej, formowanej w bloki </a:t>
            </a:r>
            <a:r>
              <a:rPr lang="pl-PL" sz="1400" dirty="0" smtClean="0">
                <a:latin typeface="Garamond" pitchFamily="18" charset="0"/>
              </a:rPr>
              <a:t>przez </a:t>
            </a:r>
            <a:r>
              <a:rPr lang="pl-PL" sz="1400" dirty="0">
                <a:latin typeface="Garamond" pitchFamily="18" charset="0"/>
              </a:rPr>
              <a:t>ulice tworzące ortogonalną siatkę, </a:t>
            </a:r>
            <a:r>
              <a:rPr lang="pl-PL" sz="1400" dirty="0" smtClean="0">
                <a:latin typeface="Garamond" pitchFamily="18" charset="0"/>
              </a:rPr>
              <a:t>co zdecydowało </a:t>
            </a:r>
            <a:r>
              <a:rPr lang="pl-PL" sz="1400" dirty="0">
                <a:latin typeface="Garamond" pitchFamily="18" charset="0"/>
              </a:rPr>
              <a:t>to o nazwie tych układów – „</a:t>
            </a:r>
            <a:r>
              <a:rPr lang="pl-PL" sz="1400" dirty="0" err="1">
                <a:latin typeface="Garamond" pitchFamily="18" charset="0"/>
              </a:rPr>
              <a:t>oktogonalne</a:t>
            </a:r>
            <a:r>
              <a:rPr lang="pl-PL" sz="1400" dirty="0">
                <a:latin typeface="Garamond" pitchFamily="18" charset="0"/>
              </a:rPr>
              <a:t>” </a:t>
            </a:r>
            <a:r>
              <a:rPr lang="pl-PL" sz="1400" dirty="0" smtClean="0">
                <a:latin typeface="Garamond" pitchFamily="18" charset="0"/>
              </a:rPr>
              <a:t>lub „</a:t>
            </a:r>
            <a:r>
              <a:rPr lang="pl-PL" sz="1400" dirty="0">
                <a:latin typeface="Garamond" pitchFamily="18" charset="0"/>
              </a:rPr>
              <a:t>szachownicowe”</a:t>
            </a:r>
          </a:p>
          <a:p>
            <a:pPr marL="457200" lvl="1" indent="0">
              <a:buNone/>
            </a:pPr>
            <a:r>
              <a:rPr lang="pl-PL" sz="1400" dirty="0" smtClean="0">
                <a:latin typeface="Garamond" pitchFamily="18" charset="0"/>
              </a:rPr>
              <a:t>kształt </a:t>
            </a:r>
            <a:r>
              <a:rPr lang="pl-PL" sz="1400" dirty="0">
                <a:latin typeface="Garamond" pitchFamily="18" charset="0"/>
              </a:rPr>
              <a:t>miasta był prostokątny lub kwadratowy, czasem owalny</a:t>
            </a:r>
          </a:p>
          <a:p>
            <a:pPr>
              <a:buFontTx/>
              <a:buNone/>
            </a:pPr>
            <a:endParaRPr lang="pl-PL" sz="1400" dirty="0">
              <a:latin typeface="Garamond" pitchFamily="18" charset="0"/>
            </a:endParaRPr>
          </a:p>
          <a:p>
            <a:r>
              <a:rPr lang="pl-PL" sz="1400" dirty="0" smtClean="0">
                <a:latin typeface="Garamond" pitchFamily="18" charset="0"/>
              </a:rPr>
              <a:t>I faza lokacji: </a:t>
            </a:r>
            <a:endParaRPr lang="pl-PL" sz="1400" dirty="0">
              <a:latin typeface="Garamond" pitchFamily="18" charset="0"/>
            </a:endParaRPr>
          </a:p>
          <a:p>
            <a:pPr lvl="1"/>
            <a:r>
              <a:rPr lang="pl-PL" sz="1400" dirty="0">
                <a:latin typeface="Garamond" pitchFamily="18" charset="0"/>
              </a:rPr>
              <a:t>rynek w centrum układu, główny element układu urbanistycznego</a:t>
            </a:r>
          </a:p>
          <a:p>
            <a:pPr>
              <a:buFontTx/>
              <a:buNone/>
            </a:pPr>
            <a:r>
              <a:rPr lang="pl-PL" sz="1400" dirty="0">
                <a:latin typeface="Garamond" pitchFamily="18" charset="0"/>
              </a:rPr>
              <a:t>	</a:t>
            </a:r>
            <a:r>
              <a:rPr lang="pl-PL" sz="1400" dirty="0" smtClean="0">
                <a:latin typeface="Garamond" pitchFamily="18" charset="0"/>
              </a:rPr>
              <a:t>(</a:t>
            </a:r>
            <a:r>
              <a:rPr lang="pl-PL" sz="1400" dirty="0">
                <a:latin typeface="Garamond" pitchFamily="18" charset="0"/>
              </a:rPr>
              <a:t>funkcja handlowa, administracyjna, sądownicza)</a:t>
            </a:r>
          </a:p>
          <a:p>
            <a:pPr lvl="1"/>
            <a:r>
              <a:rPr lang="pl-PL" sz="1400" dirty="0">
                <a:latin typeface="Garamond" pitchFamily="18" charset="0"/>
              </a:rPr>
              <a:t>otaczające go bloki mieszkalne, </a:t>
            </a:r>
          </a:p>
          <a:p>
            <a:pPr lvl="1"/>
            <a:r>
              <a:rPr lang="pl-PL" sz="1400" dirty="0">
                <a:latin typeface="Garamond" pitchFamily="18" charset="0"/>
              </a:rPr>
              <a:t>ulice tworzące siatkę ortogonalną</a:t>
            </a:r>
          </a:p>
          <a:p>
            <a:r>
              <a:rPr lang="pl-PL" sz="1400" dirty="0" smtClean="0">
                <a:latin typeface="Garamond" pitchFamily="18" charset="0"/>
              </a:rPr>
              <a:t>II faza lokacji: </a:t>
            </a:r>
            <a:endParaRPr lang="pl-PL" sz="1400" dirty="0">
              <a:latin typeface="Garamond" pitchFamily="18" charset="0"/>
            </a:endParaRPr>
          </a:p>
          <a:p>
            <a:pPr lvl="1"/>
            <a:r>
              <a:rPr lang="pl-PL" sz="1400" dirty="0" smtClean="0">
                <a:latin typeface="Garamond" pitchFamily="18" charset="0"/>
              </a:rPr>
              <a:t>Fortyfikacje</a:t>
            </a:r>
          </a:p>
          <a:p>
            <a:pPr lvl="1"/>
            <a:endParaRPr lang="pl-PL" sz="1400" dirty="0">
              <a:latin typeface="Garamond" pitchFamily="18" charset="0"/>
            </a:endParaRPr>
          </a:p>
          <a:p>
            <a:pPr lvl="1"/>
            <a:endParaRPr lang="pl-PL" sz="1400" dirty="0">
              <a:latin typeface="Garamond" pitchFamily="18" charset="0"/>
            </a:endParaRPr>
          </a:p>
          <a:p>
            <a:pPr>
              <a:buFontTx/>
              <a:buNone/>
            </a:pPr>
            <a:endParaRPr lang="pl-PL" sz="1600" dirty="0"/>
          </a:p>
          <a:p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71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RUUExQWFRUWGBsaGRYYGR8cHxkYGBgeHBoZGh4aHiYeHxojGhccHy8gIycpLC0sGh4yNzAqNSYsLCkBCQoKDgwOGg8PGiokHyQ0LCwsKSw0LCwsLCwsLCwsLCwsLCwsLCwsLCwsLCwsLCwsLCwsLCwsLCwsLCwsLCwsLP/AABEIAMIBAwMBIgACEQEDEQH/xAAcAAABBQEBAQAAAAAAAAAAAAAFAAIDBAYBBwj/xABBEAACAQIEAwYCBwYFBQADAAABAhEDIQAEEjEFQVEGEyJhcYEykRRCobHB0fAjUmKS4fEHFWRy0iQzQ1OCFrLC/8QAGQEAAwEBAQAAAAAAAAAAAAAAAAECAwQF/8QAJhEAAgICAQUAAgIDAAAAAAAAAAECERIhMQMTQVFhIrGh0SMygf/aAAwDAQACEQMRAD8Ah7M5hBTfLVgFrkstMlZGrwyGAMOZX20czi3/AIg8GbLVU0VH110ZTUaxPh8SEgAOpDabgmygEQcVuGcPzNKjWZqXhcOKbSQ1OoHBUoQJL6rRYnTfYAl+1XaFK4yvfU2NamW1JUUoqGpGjvLTYAHUCBYkD6uKTbikznavki7LcbrHhmYo/Ru+pilULVqbAHVVDSGRokrz0kmACBtjzng1NA9csCSKZNMAG9S0bA2A1NynSLgTPueQyrZbhqoVFOrmNQeAzaGdG8SqiX0og8MD4TebnxGpU7lpUwSChIEypgix5yAQdx5EYU5U6LpLRzhlRGdVaFlpLx1tfkQDf0nyxos/wLOMuW78nS9TTRqMd1eWgEzCaUkCBAO2M9SpaTIAnzANmF5B9enTywY4zxDMZenlqTfCCa1NenfIQBE8tZI8iOsCINS5IotduuBJl6WXqoQDWpyQQwaUVQ0nYyb3g3wH4StSilHMKolqjBNQDBmQiwU7xIH5Yb2mz6165dQFEcgVBbcnSSdNzEAnbBbsggTLVK0NUqz3NEAEinrVmq1LAgOUUgc7m0C2tKTbKrRruzFcU1Wm4SpVzdVzmXkA07SrA7QskrHMEjyj7OcWTLHMtl6M0wUUwSYUVCNySWd9RiIUadxtjHU+KMs6fC5iSpIsF0wI28Oqb31eWG0c2ymFkbmxi8yPuHyGDupvRk7PoPh2aFWmtQAjUJhhBB5gjkQeWMf/AInU3buFRS2rVICzsVNrdAfacM7DdoiuSUCkX7skEgiZYlpjeL7+YxezXG1rliFdWp6lBBGlhbVJPtYXgi9zh1styWNGAyHCw9SmA2glluwmJIvHl0x6V2V4fWol1qAwVVhJnSZYaZ2JO5I8sDez3CFGZDMhDQxNNgfDtBGrcCfOJHTG2xN0qHCF7ZwLjuFhYk2qhYWFhYBiwsLCwALCwsLAAsLCwsACwsLCwAMqgx4TBkfKb+8TgfW4azI/eVGOqbIAIUrBRZBO8md78sEsdw+CeTI1OydaotJWqlSijU8mSdtMKRYAAb/aScR9sOE0npwab6k0w4cqCNQLBZm5kxaBHQY1ubr6Kbv+6pPyE48tz3GBnMzSpsr0WDAuyuXTQYLeEAjchTNheYg4dkSSQEy/FKlfNFlpLVK6xSpkFhLSbqIPKSwgCCTvGD/F8rmaQyuYqtRLUMxSNUwdVPvGCDU0kMoDmQI+qbxitwjszUpZpu5FVlVkOvTAcBkZ0JW0gryMcjJMHbdv6WvhmbET+xY/y+KfbTPth9NNaZCVujz3Jdja2cVsytOlUWrUqMr1GGoqajaZm8aYjyjHMX+DZdDlqE1qKHuqfhdqgI8AiymIjbqIxzFY3shpPezNZP8AxFzGsS4Khp0hVC7XsI+IG4neceqcK05/KF6lKk3efVV9RsxK6yRaJkIZiPYeT/5BTzAK5WmS06pDDWqrqRtZm0nQwEQdTdMV+Eceq5auveBaqAgEEmVWV1aWBkWEWsI2xhGTi/yZqj3fPVf+mdaOmVTTDyQoHhbULmyg9ZI54+cePZU0qx8WoAghgCJVgGUwQORHKOkjGv7QdqVc02y9etckuXZyVGsQgBZlK2DQASCNyIGMjxFzcM2rSQoIm6qIWJ5aQI8sDcWyrTNB2n4hlatLLvQXx6NFW8AMqrpAGotAEqJEQNyQcVsvm1ZabVg7KldSbfGhp6WWeoNNAATtOM9Sccun63xZOeJphNRKqTAnad49TP24nLbZDZ2tGlV0Q15M7gxuD0i3UGemC/Cs/mcrSStRVqSKSA5Eh6p1LrANpVKjKN+fpgRZiGJuY+QEf0xaZoGkyQJgEmAx5gTvbDU60FnUqk1F2MX2jYet/wAcXlaGBgFpIj7LzzxRyizUESbg2ud/zi/njT0OH0+6rtUJFWxWRJJub6r+K1xPxDrIlJt2SX+y3B2dX7oq/gVjTHxLDkDTMeMaS2/Mdceh9nuBijRKsRLGbi4aNr2P6FxjzDsbxjucx3cooqFV1sJ0XmRcXgx741Z7Q9/V7nLgAaqhYBZ1gjnBkkywibCOmN074GqWzQcN4W4Z67NrqiQqggDTMCY6wefLGiwA4Zxt2BQUdJQAHfnsBK7+pi4vecPfjNQ11phSoJIJZYiOkG/SdtuuCmappIOYWGrUBmCDFjB2PniFuIUxUFPUNZ+r7TfpiS7LGFhYWABYWFhYAFhYWFgAWFhYWABYWFhYAFhYWFgAF9onqCie7IF/GzGAqAEsZ9umPNHQ9461lBpqurwHSCCCAq6ASuurDEkT4RMxOPV85SUrLCQvijqQCNue+xxk+IUcuadSrVRqQ0EKsAMqLKyIP1qlRufiDYpIykMTK5ihST6MFbLjRUUqSGAbxEMBOtIIutyPqz4sM7TZuvmqLUqVPSpUlqhMoylCG0kWZAWBHUCeRx3hXEnywpiilSpRZFLUYOqmGkh6JP8A4yAfCx5W0mVw99NXVm8nmlpoWOpTenqCme9pmIJME3VheZJhdETR51wHjOTp5emlWiHdQQWlhNzGwjaBhYyGZ4cQ7hmEhmnTJXc/CZ26Y5jDvVqxOH1mtGXy7cOSCPpMklRULFqaEk20kIS0EKsEjxE2JwOrcJcllWG0SG1FdQNizETMSYBMybb2B0cFqoaZ8WqpS7xmZBqpr3pKsxI/ZligmSbB7/Vxq+D8NotlwlRAEqrTBZFB0NRBUlIBIc6GmoNhENIGHhktmmN8mDyH+H+ZqZOrmKfxU3KtRjxMoUMzL5ww8MSb+mA3aKnSLr3Oru2VSQ1iKgEVF8oefnzx7tw3g1bKU3OXYVlZ2cUqhizG0VLtPPxAz/Cb48c/xCyqrm5RWpu66qlIrGh5IjoZADeGR4oBIGKxS4G0kcTgPe5cPS8bBVVkZlBZmEynMgawTqgxMEgHSIzdBAR3ZOkgMATJB0gMp22cEbbQeeNh2JzFR0VAaYFFRClWOpndgBpQjWTb4pjSIIiCI4r2YrUs2MsTqZaZeAdgaZqMBykQ225vzwpRvghoBDM6ZO5NvYCN/kMaLJtTqZVmNGoxQQrKIUVHI+JmgkBEgKNXwnaZGdzVDSzKZlWIMiIItsdjbbB7MJWWKelFuQdB2CnS2wtMbwZseuJSpC8C4NlnVjWOhFptB1jVtuNJI1xaVBxa7Sd4jhmqUyzrOmmLAEyACBpMczO4OD+W7a0KNLu1oTYjQ4BABUjQjCCVib/xG3M5jvu9Gx8AAlmnwj4UE3gAbYG0lSJdFBawBkiCQI9I/LBzgmaem6shNNlG62OmPFtPLyxVyHAu+rsrOiCmms6m3gjwr1Jnb7RyJcO4fprMGdVZbKZ8JYNzLCQogkagOWFT0JmnPHs1QoyCjB5LVReX9WsW0xAHIDmCMUhx6rWK1HJMGJiF3EIxkCNRHQXn0H8Q0zSo6lWmP+46yQHMSYDEGOo6gTaMa/geWH0KomZdRRWQrIV8SmYMAatU7DntFr6jVvQ3hvakVQyuzU5edVMCQCDuQLgHyna5vgpkc5FVe9FN1YhUq0wCpc3BIuQ0jebavfFnhfZ6lSpDuCNR0lmkkOVEEG5gG+2x9MF1yqCYUX3Eb+owtI1UX5JcLCwsSaCwsLCwALCxAc9T1KusammADO2+2J8ACwsLCwALCxFXeAP9yj5kD8cS4AFhYWFgAWPOHbRxOrUzFUBZYogYSyqYAJcgBRN1k3JmIxv8/UqCmxpKGePCCYE+f5fdvjzvtCO8bx0KlXMUXFT4PAXADtQtI0PSWJJuQOpw0iZbCNGnTzfEartUKimgXQZXw6b6pEFJfX5ytoBnz/PLSSgKgqMajxHghIGsNyIdujTIBbmMS8ZzzZmvXq0ZenaIkfsypKyOgVTMx8JnFnswgYs9QO6UwzLRUa1eaiyKakgjYXvaQehjJyeJn5AI7GZyoA6oWVgCCKdSIjypx788LHrOQz/Eq1NalNMvRRpKU3R2ZUnwyVYCSsHbnjmKxQ7ZY4blTmqter3arQqh0B1HVUZSEFQggaRpBAB5ieYwSXhlYJSlkLLo1KF8PxRUKk+KChNvIDmcee/4cF14gTVquf2b3dyQWLi9zGq7G3U49XfMoCAWUE7AkSfQc8VfFGtUPAi2PMf8ackv/TVYGqXQnqIDKD6HV8zj04tAk2Hnjyz/ABU4slekhprIp1ADUmPiRjp0nxCbXi+nyGEiZcFDslwKr9FpZuhGsVnL+HVamrm4mDaAIggtvcRD2mzjLxZixNUvSVB3S6Nfe0woVZLRIeJJO+CnYHtCtDhtcVAO7DuNfxQzIsK6C4ViYDC0kg6bTgV4k9OqtRGhlFjvBCx4Z5Dl0tG2KlLFkN0UKp1VCx5sSZM7mTJ5+uDWTp6SHYgBjcC7QDexkA9AflfFXgNHVXSPqy38iluYInw2m072xs81k6DU3rVfGxYRoe6oxbUrKFAUqIghYNokGMRJaEwPns7SqoKaU2UbB3fURclphQCSConkB5zioi9xVTT4+7aSZlWPkRcW2PI38sVczmBcKJWZE2baORPX+22LOXy5dKtRdkCkmQIJMKY6ao9Oe+McnZBIatN67FEIpqrNEiQoc3PWA2w5+QxaXNFh3VMDvKmgNuJdvEyqbKqgBZn6qiNzIfK0h9Io/E5qp8KwJqENoH+3V3eqYtq6Tizw1ahVXKu9FNRBWbmowB5G7EqsQZgWPPoSBoLZrhlWgdDUqiMyhbme8MjV0AX1tHmCSe7N8IqakZn0FQWNKqP2ZpOQrshBIvcE8+UC2CPZ3g1XMUmNZVcaWpo5di1JQLUxEKQrbt9bnYACFuIP3ppt41Vhorr4mQVF5FSA1PUSuiNvYYdUOkjb8N4WKJqaSdDkME/dPOPI2t5YvYx1c5hKveIy0yCAabsSjqTpBSSBB3G0Rv11VKozUwY0OV2PIx9324lo1TH1cyq2ZgCQSATcgbkDyxXyXFEqrqQzvA5nSYtPKee18Yri1U5isab1Q1NTomy/tQCLXkXAsSAZJ8sF6VJRV7qmNSgEa4EoV0/s1brf4fMzY4lOwyL9fitVCocIrFvhHiJRZ1G8Add9gfTF0Z4FJkOJIYrFiNxF+htjM8T42KlQimy92EIqE2ALyJXYzImQbxgPwzitNFAUkUwzkPDfEyq2kkMsGPCel7xsskF7DvCnpvnmenq8aky0AAkwwC2JsB15c9tLxDOd1TkQWsFDELJJ6480yHEqQqJmGNUMH1OZG5kwFiCDOne0HyxueFcfp5iqdJBXSCsxvHitMzcfI4ExJ+AtVzapGpgpPInyk+1t8RU+LUmEq4NwIG8kxtvilmaVDNMvjipTMgqRqgHfn4Sb3HTHeI0BRpEoqg+3Myd+fP25YtFNsj7ScS7qktQERqQlednDCPZTvi1mOJHSWprqhCdNhJtAk+EG/nN+mPN+1OfJWlrnWVveZGq23hkXmB16YJcF7WxTPelTJ0EMVHhVF0kSDzsLQSWJiMTlumRls1dTjDQGW5Urqpx4iHFrAWIJmLyBgrktegCoVLdV5+ZBFjjH8GrqxZmHeZhZdRqOtQfDpMEyu19vFEDFXI9oxWqrQrVGouWiVIMyJQaiSAeUwZtEYbaGpHoOMBxxHeuO5rayz6gpaSKag6128Clo0xvIvMRr+I0l+jlXqVAoEM6ka2ixFhudrAb8sectxfM5Gavc05ropUwAVQaoELvCKhMGBKzfDuhyM/xjg1XKIadchToL0QI2qtFRCQPqSbAj4tyLYq0lpJSSgo01m1GpWV7aQoKoNJ0wWXUQbCFJO5Gh7a8bzGYpqDRBaiFraxAKjSpZQNTAibE7SBa13cI7Pu2jM0K1AWZtbNAfUb09IIghfi1AXbleIcXdkv4WaXCc3TVUbiq0yFWUOYUFbC1wbdL7RhYzHFu29Vq9QrWcLqIAWq0QLCNLAcuQGFh5QWv7C0EVdSdckH1iDJmORwjnEYgOi1LWLAWnaLaflHvgXVdVYujyTeHE+Uet8NzvHSKcAAPquIED0E/niXcdo3zVbI6nGip/Zq9KRcU6jCxtMKQOfMdMc4x2gV8toAUMXUt4SDaekJG3hAtihlKqhhrJFgwcDvB5yLRcGIm0XwZ4xTo1Moai7/Vu0Eg+LT8ucfdgUm9syOdgaNF8xU799A7shDYxUYFQ5B+LSCSPOD0wD7Q8N7jMdyHDhYhhsQRMgTb+2I+HuveEOAQVMT1F+XuPfEXEKWivGkrCgwfNQZ3Nr9cXabBpFngtGap2+B92I8RELEbtqIAF5n5aOtnmzFKktM62pLobwhVVfqB3JAN9QuJF95OM5wespNTUhY6IWGIgk7kDcQNtvXF/KV1AYEsBpsoAILRbUCYjlsTiJSV0RLkjSgWbT4Zk7GRAmfFMEedsSVSwpEFTpZWCnlqEGxn0N+XvhcNqftkMhfGCWK6gIaZK7EAXjnGCGVo/SmNMKO8fmTeTLMU8SoJNtJnfGcY0yWmgHnKgNSlSLgKpA7wqVIWppZi0XIBZom5A5TjQ9nswqPqJfugS1AVKYbWdhqSy6iBvJ0ywG8jP8Oyf0ivlxLeLSpMayIJEgC8KgEA38PSMeoPxGgrVacAqpQJSeU8NNZA0wagEm4CEEDqDjqXwZJwPjGUrVXo9wqltQIXwhtIJJAUlRYRZ723xqKfCAwKVPGhVdJFoj6sgyReR6m+2MCj0mroyKyd0ykvJJVQ0ACbhNtlkagNtvQOz2aL0z+0FUAwKgi/ODHMdfMYGOOywOGI1JadRQwVdN7yNOm/WR9vpgP2u4m+TyqGkxsQkkaiRoN5/ekC9saWMDuOcEGZQIzsomTHMdCPtHmNjiHtF0zzyowNAnQzF3HekAMy1CCQQZmCYk9AR54rfTqdQhqautSNS6HLf+MTIMGfCTqB2O55btuztHKUKrLLAJOmo2oSoJETsSTPryx59XyxyvhKzUmBUIkGm6kSonfUTe1p62iWiaaB9R41O0sWBBmwIklWtB061XwnlPtDkOKkJUBlllrXEsxEsII8UWNjaeuJDpUnUoZZ06jZvENLKfLSGEcjf0i4fwhmVIEtUDsCDA1KblvOENvPE+kgCWRqLTW5/ZVZIcrqhabuBIBiWIWegYc8SMXppNCpriecB6Z6KADIJaQbwR7BOG5nTUIIDU0DqJhZJqb3UmRvEEi/KRjWcDofSKlSpXko6wtVdqcEmTcFTsQCviLCYnFtboKO9mM2zuj0EmpSVmddiy6gIvYnxWn8sbTI9qaFeiXaEKgyrwSOVhufl7YzvDeyLr/1VDMAsbiACGAbnBg7bR8ow3P8ACGyoqZo1F71xqA+DSzGWXckgybC9xtvhxTDaMZx7PMahDOToLWPQuWEDYSG29sVeGGtUq6KUMY+AmSwg6rbGADOKvaKs71WaQ0/WVQoNuQW0eE+dsN4NUqK+hDDuQsGBMsTFyCLpf7bHEuFytksN161ak5La6dU+F7sG0MDq3tHLe3rsUyWapVqn/TWJFkamhMggDxMLFt4U9bXjGibgtXNay5TwoiDUAYae8MhZBYhkNtz8iD4hwQ5alTroquNX7V4YA6iYciCAL8jYjrtphXANHofA809WkRVXS2zKREyATaBIvE8/XGZ452KqV6zkwdQK021QtGkAABBElj4rL5ybwTnY8q9BakHVGnUQASLGPDynqJ/G7m+PUabaXcDf5iDHyOEaeNmJ7M9jQK+ap1076kAEVohW0iSI1atQNgeVzInA3hXZtkrVsprFNKs1qFOouqm6A+NJBFVXUgHUr3UzBGN0O06O9SkpUVNJ7uTAc7CCY54y3HeH12yWVGXE1stUc6qYkiojaSFMwKZJMrzAFoEYpNeBKjM5mrVou1OplFLKxmK9IC5kBQ66tIBAE3gDCxkc9xF6lRmrsDVJOvWTq1CxB6REAchGFiHP4ycfhrstkqRddVOqBI2JP3HGZ7Rgd+yKfCJPiABHleDt+jjZ9maTCo5ZgfGVWGDeFYImCYbeQb+WBOZyVQ169WrSLCSREGY1IoHSxDEfwjD6itJAzN5vMsxVd9gIFyAAAAOQsLfni3nuHaKasKgJeC9MDSF1XFhbmNvO2K9akiyKkydQkCdJG1ud49oxJmMqiqxdmUkRTkXZl638N42645FdAkUMgVNQlm0wpgxMmR0vtPyxY4tVRqw7tiyimoBIMgiRpMgGRjvD6xVpUidJGrysbfy/bipmHJcmZMAT6detovjaM02UthHgkBtXgMEeFifEBcjaDPTBvP5SnUYGm7HUCzFlBKxAuFIFyZ9xvhnZHhidz3jKGbW1/LTpIiNt7YI5SgWrVAVNILQqFQI+FWSwPQk38pGCtmkY20jLVQQYBHrBH4mMV6jnSY3/AK88aLOVlRwlGkBUhhaSTqWCDJ/d1H38rCchwl6xdyDpWCzf7jY+8yOuE4u/pnJfbKHDeJPTrI1MlSpkMNxG5HzPlg23ESSSG5k+JQSTPxFiJLE8ySZwG7PIjVSpusTMSYDqZgXuJEefLfGqyfCEqOVJK72uCQDIIBne4/h88a74RnJew92e7UKy01qmw0ggb6g4IaDyIE+qgAY0vDIo1j9HdXWqwZlECNM6goJtOoDnsL9MGnDadIu6MYBggCRBAsC4NwTvcWxMaIFUGBGrw2G2kkyRHMHYHFrfI4uvB6xQ4ujKSbEGCo8RBib6Z64r8Q7RU6SIzagrtoki4PmDBAiTPKMUKXFVMEr7iG+0X+zA/N5VK+YCgEKF7wupN2nTpv8ACYgiPO2JaaN7izQ8apd/lXFM6ta+HSQJuIgm3Lfyx5JnMq9BlFcgMZ06oI8N735aYFr6h5jGp45xOpQK06NUsGBvrMoRvcN94xgc/TJckMFYwfETuDZpjqBfrvjKVNkySvQ/PZWpTq1UqVAzAzq1QDAZtmi5m43mec4qUc5pmCV0m3XxCI38432nDM9WerUllCFgTC7Aqdhc2vP23mcCzmSWOqJDCfPl7/2xDtuyWvIafiQYrpUrLMzlTOoNVJFidIgWA5wJmcFP8zDUmp91BhFQodPwqAxcAeKw8vO8YyiIVgiZIEe/98EOHcRVWOr0Bj9fo4bmxxpupcHoHZbtklDTSrr8MCm4UEqPFrmCCQZkC8TzxztN2wTN1adKjT1hgyEMIMsdIKsJIIgEWIv12yv0hW+E3PznynywLFd+8ASxiJ/d8/Ww+WHHqM1n00l+LsoZn4iDO5t53/PE6UxqERcT6TbfqJxX4lmG1XWCDpMDmefz264kZHRnQgyqwR56mEesiBitmVHq3C8tryyvUzNQd+z6VRhosIUvHiICop68sH8t2Vp/Qe6psKjNSgVJgMSJBgGImI3jHjud4k1PMUyXDtS0kMCSCRB+EwFiywABbHtHZHtOmcoalAV1+NAIg9QL+E8sa5bohfTDcK4tX4f3tFoVg8wwHiEfFvz8P52xJlc3SzTS1PVVdwTDGI1CVGqTJWbzvFhc4pdtcyr5t2FgAvhY3aV5eQ5+2M3T4iaRGix677xzxhKWMqJDHE8wqFlqLpqBgVOxUgyQQBG3TYjrgrl/8QO6yxpqNDs4IYHwwWDVCzNJkifYjpjDcRzDVG1km3OeZuT6k74hPEABBAaUAvb1PpOIU96GFu0J15moztTZi1ytEwbC4ud+s45h+V7aUaaKgywMAXaoxJO5NiBuTaLC2FjbP7+yrfsNdmIDVBIlq9RxBHwsBBPTY2OIshS0VKhaASlUbgnUatRogGfhIOK1Hi+YSCKKjzLDna8f7hhn/wCSmpTLfsrz/wCQzfeBpifKcbja0Vs40AkafgJ8Sq15EHxA9cN4wk02EKfBUNxJBGxB5GcIZ9Ru0Wi8jl5jaY64hzvFBpcLLQpBNvrD7r7+WOdPHFP6XLyA8rVlkW4EGZvsCeXpiCo0z5n7rfhibheY01FY2gPM/wCw/hitJgE7m59Tc4lKgo2HAeICjRpo4IDXB9STe8894wUTi9M1GbvAB9HqrP8AEWQhRPMgHGW4YXdUaxKQFnlptyxfymVao1TULmi7m2+kqbdCLfo4duyk2noM8PNEVlPwq2pSwk8mBvJvBHnJ64uZCsoytUoQvhQ78pUHf33xjKWedmFo03gdbCYsJMfZg7ne0ZGSdQ1RTo0DVpkAsAQCINxIm+NYzRooOUeOE/2AOyNNprFfi7tQDE7uvXyH9sb6n4WRZB/ZEs0D4pbcjyAt5DGC7McQWkKkxcrvPLV0GDGa4/TKkWn0/pijinyGl0CmwhYLsYvBMC+88htjuboKdPL411dAaR25bDGXpZimwCEVgEnxd4tpMkfDaSTglS4okp+0YgWg1JBGhhMTE33wWOkSJkKgNIitWXXEnVtMgRaNwPnh3eZpVY/SHOlohgGt4b3H8X2YKZbN5cgDUmsgAjUsza0TMzizRq0NQXWuoGNOq8zEETvPW+Me/wDGdHb+gTJ5d6ddNbiCXEgRJZSk2/iIMbfPFjMcHVaQpwWqFlOsxAaGEAjqSLGbDpi3WCrXpQSQCxaTJ+EgfEZ+KMVqquWAkyWQKWFg8weXWDz2xWnFNIzcaZlq+TUMg+sbEHbVB2i+y3G4lbbEis14WqDTBBhh+60/0Pyxv+K8EIpaQ696QKgN5apSBZdFrSd788ef8SzSM9cr/wCRlZRyCmXP/wDI+eJUPIJBPM5YgUbjSfApETYjcDxTfnfBuj2W71dRYyFTYcjbrsBgEM3qqZVoGo1CTb0jpMT05Y1uZNaEK+EgAG07HzHng6cHdlfj5M/xXs29Egq8z1taT9tsTZukjpppmp3hIAlVgk2gkP8Ahgq1ev3kMfC23hBJ6/qMWVygBUssAEGYiGDWv8sVKikq4AvH+Edxl6bn4TUphgLXBLAxsZGrpyG2I87QJzGYtOrMpTiFkikNb7i0iR5kiZnBjt8gbJNH1SsW84+UHALhDrmDWJbSAaj6hFjU7sAGeX7Nj7nErgTQJz+UJNQgRDGxHi3MyQCs8t8FOy/EK9OnXq5YsqpTUOwiwZwBHnPTlOI6WVHdrc7dD6def44G8NzrJQrKPhqaVf0DSARPUA+3nhtmUlwWsxxg1WLMSXO7HnA9+gxRauSRz3w6lTSYBY9IvI8xuB+uUGvmaxViAPl9324562TRYpZqQR0xUrVLk7fjjtAEgmDCxqIG07TiDM1RbScKtjQWo5JiqnvSJAsZtbaxwsFqPZ4MqstalBUEampg7DcRa+FjRSVHWlCuDLdl0arUIclhHU9DGx6gD3w7IKWrkXCi8G/iHPbfFnsZkneq/dqq6RJ1GAoIbcm+/L8sEX4MaElqmXM8keW8QvYS1o2i03x11wYNhriWeXRTPhIZNQ1NzCk2gjpc+flgfUYOlWRSWFMHUZJlwAPHuQhOx59MT5mpSzJTUlgukSTAkENJtuDFx8sC87ljqNKnTLMrTp0mAIqxvbaraDf75lFNu0Spa0wBmB8IHM/ZzxJmPLCcyy4sU6JalXYKSAqgtyHjVt+p07eeMFtmgR7PVQaZXodvUg/njQZCuFrnzy1UD1OgD7cYvs/l2at4SFIU/EbbjGyyvC3Dg1KlNH7twUJ8UfFqADRtTJF4xqolZpEeSyTM0nSoAjwkyR8hzxJ2jysZVzIIGk7fxCT9uCfDMmrk6ak+31onSzKWgwRaNvfDeLZFvo9ZTTbw0z4rxKgm3hEjwi/n5Y0wSRk52zCcChqndPIWqVWRuPEL4ly+UBrKBcagL+XpbGg7AcESs7VGDHu2SwjmHIJnoyC3rgZxLJVaXealpr45EMkkE2gKxiZG8b4TTqxNrZVekIzCkQWqbf8A2PzxHwrLRXW2wMTzOkn78QUmcsPUbn089savh3FlddbMhNMzYCSSCACpS63AlZFrmb4mG+SQTwt1+loYAIqBtUjbVe+NLkcmRmSyq0GtqJ5HxG9rEeeOVszka1MO/wCxcSSEQAx9WbBXBg8hzE9Y049l6agBi4TkoGprAARMTz6e2KlFezSMvg7jld2dL6iKzgeEHwASBt9u+IuEUqoZgKTwtRXUlGEsXE36QOuLdPttSPhNGo6ajd2gqORHgkgHznzMYG5/teXqA06CuDGrvGk22Mgj7ZNhhJxXLBu/gUy9Sqn0hkRmqJTlFYO8NM6QCxPsBfr1w9Lgp+lvRY6SFqaS1v8Axll+KOX9MbVe2zd4CcrTZAkeIkvq38JLEBJAtH5YzXaLjjVcwtcU1pvoK+HxTYgEyPi0tHsMLOHCZKZR7PZOlWq01q1O7RZLtpk3YBVAAPiM77Y23FuyaZek7Ue+1KQCWQQwUmTKiB6+nt5/kM7VoVddOQedrESDB6icaPinaHMNSIaszKd0REj31AkicQ5qLG3sFP2xr0yARTqadpGoXH34LZbtO+dIRRToEcrHWZBsCwg288YnLUC7gGRNrbydo9Ti9V4DWonxg0zAOlxBuOQMXw3XLKVrZru0+aU5dh32tiogEKPrKSIhWBEdDtiv2ZUjIVAkamLliZgKFAJMXsCf5sCKnDFKFmcltM/V3j3+/FnhGU7saiTJUggG2lhERHQ4zU1RLknwEmo93TCSDpAEgbx08sZjh9qrq76KbagxO0idJMXIk8sGRmLaQLCAL8uX3YBZuixq6Bp8UkEg7jcE9P6YFZUg12Wq0aVValWopBBUppbwyIBJ6W5dcLiORy9SugWqWplW1MbDUJgLyC7RgKvAaxMwnqCfwGLKcBrkXI8oB+3Vpw0t3RC9EvHqy/SKhokBHEfETIA67ySs+8YzjPjUZfswxgu5B6CPw/PF9OAUh8V/P9HFYv0DZncvwLvFDa6IkfWqKp6XBMjHMaf/AC2nyLD3x3Dp+v5FcvYR4gaaK9N80muBMKWI6SACTY7eeMVxRWy9UqdDAQ2pfrBhJlW53uCN5w5VqxHf1duTkD5A44nAwRfU3npBJ9ypOKl1ovgUY0EaPaiiKR1IVqQYAQbx4Zje/wBkYbmuJhYeowqC40goDItvq1R0IF/KcQvwEOxZqbE23BiAIECI2GHjsyP/AED7Bie98Y8fgMbcRtyxoeC8Xo0spVpMRrqOZDAkFDTAFgwvM3wCrJDRGxjBPhHDjUQkabNF/QHpjNNp6RpJWgRlMy9Il6cFgNioabibH78FqfaXNR4UKW2RVhjM+K4IHpipQpaa+mQPFpnlvHyxohwjrVX5f1w49Sa1ETTbKuT7UcQQeCqVJFwYe8WEVAwiee+K2e43xB9Xe19SsIKglRB3gKANvbBb/J1/9k+39cRNwxNtR+z8sPLqfCaa5A/CXrIxNOo1PUIMbN5EG3XfzxKeH1CzM7s5be4EwZg6YkbeVsFV4ZT6k+4/AYkORpix1ehY/nhNTfkHsBU+EMHmxU8v64s1ckgGrugSscydjtBB/UYKtlaYvB+bH8cdbIUjugPrf78NQmvIGe4pUKKuhZ1KAGsCDBm2+3Pr9svBCVBSoCv1tWoGSYGnkORPW+DScKpjZEHt+uuLDZXc8yZJ5k9Sca9RZiSpUCs3lQ4hCSehA/5Yr8N4fzcML2Gkn3kYN06GnYk+v9sOao0i1vuxmukuApES8OBvC++ofhhlbh4MeBT7n8sXQRznEyMhwuxEAYMmei/r2x08PPQYIwoEKW/Xvisa7AnwBh5t/UYOzD0Oii/BiWDBlBFwY5+zDE+cVnjvKoOgKABA+AACxO9vtOLFPjVVTaggHUf3xG/FSTJy1Mk7kgb+uLxSVIa0Ue8g+G46FV+25kewx01R/wCpPXxf8oxZ/wAz/wBNT/lHTEdTi/8ApqR/+RiMC8in3X8P/wC3/LE+Xq6NqaerKxP2tiT/ADX/AEtL5DDP81/0tP2UYMH7DIsrmCTtJ6ALTX3ZiScOp+IeEl25hLqPVjAxU/zL/S0/5RiyO0tVRAoqByG344tJ+yWyHiXCs2GDUQCI5uBHsTBxW4eKgYjMMobkobUfc3A9MTZrjFera1NeZG/tiOjpQQB6km5PU+eKFbqgh3I6nCxT+nfqcLDEClzdU7OfbDtVWb1Gn1OH0464mRxyx5b6kidlZ6Dnd2PqThDJnmZxd70eWEaw6/LE5SY6M9mB4vRji3wynqDbWbpe467+23lilmqtyf4j9+LXBq/iYSLxzjb++Op5Vo1fBJW4SdRII3mL4KU1kXEen9sPWfL78OWmebfr2GMXm+WiHsZ3Qw6nTjkMLuBzY/M4lp0x0n1/tiHFeWKkM1DqMOA8p9vxOJdJ5Y73RI+LE0gxRF3Ri4A9T+WHao+tHkB/XDBQvdvyw8UQOf2YrL0FDEIknxfP8vTD1qgEmPv5eeHhOh/XphFLfl1w1N+wGNUnmRjgqN+9PthrJ0n3GEFPXDzl7ZJIXaNxiuWqHlPvic+uO6h5/P8Aph9yfsdEVOpV5KPniSa3RR6n+uJhUjCSqIuZHTDXUl7CiuterMQvuTh/f1Oi/PEhC9Om0fguIyiHcG/63tiu7L2FDTmGO6jCav8Aw4jqooNvf9TGEHg22wu9L2S2O78fu/aMdFZTyPyxXqkE3PK1h+EYkTLRsyjytPymMaLrSCyTWtuU9Rh7UhEyI9R+eODwzDb+XPlyP24l7i1yBbaIsfvPti+8x2VX09d8MNIdfsxO6U5uVNhAEkn12k462aESF8iNvx6YXfYWVWQDcjCwRp50AAd3PmNva22Fiu8MAU8sv74/mH54s0ssvIg+84spTT9xfliYZemd1XGmC9F1XgqNTjZSfbED1X2Cxgi2Rp/ugehP4YYeGpHw/f8AnhYN+RWgDV4bO/Wb4SZBR+hg6OGyLFlHWfwPLFV8hUB2psPcH7LYiUH7K5IKCAeeLVIR1viE5SoB/wBth/tcfiJwwhhulX5T+OMpdJsKLwq3iMSa/S/vgeHjdag8yh/AnDkziRuB6hh+GMn0pE0W4J54U7b+tsV2zA5NT92A+/HHzBm2m/Qg/ccLty9Cout+r4YI54reIj4TbyOE0HkZ85xONCLit/SMcNbyxRFcD+uJUqDBTQycVMJjO+Ilcc5Pyw+nUG/luY/rhCokDep/XSMOiev6/DCSosf3+zDfpMbXtgHR1VvO3rh7wOf4e3LFPP5vSFgFiTET+eIMpxLvDAUiADJPX++LUG1Y8dWE9HT+nphmjr8jhgJ84xJ3vmZ9fuv64nQqEEn6o52Fvu6/hjgdYi3tP6tiQI48Whvl9/ljoYt1/l5DlOHXwWIwqsAgE33i32zbEtJPCduhFlt0sfPbHKQPMEC/viKpmAIsp+f44asKHJWK2036Rz5eZ3P2Yc1NypYzvtAF7eRxx8wALE+wiPnyvjgqKQQSfL28ufPbDtioea4IER4fi1hSdphbAwDI/VnhQRpaoBaYEwI32kzig+ZBgMgIHSQb8p2j2wx2nxCnp8xP6/vh5CCQQG8KfOKl/ksYWBy5lgI1faPyxzCyQUU8r27AtUy6nzFsXl7aZU/FRj2xmGE7x8vyjC7oA/CPn+c49E3yNM3aTLuYQKo/eYt9iqfvOCVJcu6x9Kf+aB8hGME2WE7H5AjDXoAdB7FT9mFRWZtc1qRvDUDjrAOK7VW8j6Yyi0n3Vz7N+eJRXzCfXb5T92JxLzj5NeiyPjHoMSqnWTjHDjFYGDpnoQRiZO07jemD6H+2Cg/Bmvkc5Hsfzwiyc2+w4zC9q1+sjDHW7S023YqOgBHzP5YAxj7NOHpWGsSdr/hjv0CkeS/yjGdpcdocmAxYTjFPk4wf8Dtrww2vCqP7i+0D7oxxuE0+WtfR2/ExgdR4tT6r92L9Hi1Py9mGHol9J+Gc/wAqHKpUjz0n71xH/lJ/fn1pp+AGL9PPKf6QcW0qpFwfu+7DxRL6cjPnhRn4h/JE/Ij7MOPDf9n8rf8APB8UqfRvsxG9BeRj7fxwsY+hYMBHJNsAh92H3ziN8g55Af8A2fs8OC2ZqaIA8bNZVFifyHU4sUMkQvjhmJmxgD+ESNh1OFhH0PtyMdx7LsqjUIBPJp5egjEHA6JYvAmw5xG/5Rgv21QBKcAjxHcg8h0xW7ILaqxsAFkxt8WJxV14Ncf8f0tfQG5A+5/GMF+FcFFmce0/bMDDMpn0nxyl7albbrtGCVPiNCLVU92A+/BhG9ERg1tnM9HwqAB5Y7TAAxw1h9XS3oQfxwH7Q8TKJpAhm+YHP8vnizQ5xFqlZtSh9AssAG07/EDJPl0xQqZV+Yqfyf1w/gOZLSJOlUUR/EZYn5EYLT54O2ntnNKWwJ9EefrfyMfuGONQqfxfyP8A8MHAfPDWrEc8J9FMmwBqC7kAz9YMJ8rrgjwVtbNMVPD6xB89sXHzRNiZxzhSftanmq/l+GF2UtlRqxv0dT9Sn9n54WJGVRbHcPBejekYCmcTphYWLMR4FsRxfHcLCAa/P9csV6LeJvXCwsHka4LVFyTcziXNUhpFh8sLCw/BMgbVw/JKC1xNjjuFhIb4G16Y6Dny88UdAvYY7hYkEMa22GLWb94/PCwsBaCGWrN+8fnghTzLjZmHuccwsMsv5TPVJ+N/5j+eD+SrMRdifU4WFikXEIcM/wC7UPMBRPlEx6TguwthYWATMZ272perfcMUeyxvHI1EkdYWoRPuJx3CxD5GuDZZZRp25n78TmipGw+WFhYZILz2TT9xf5RjIcX+JhyAt5W5YWFiPI3wEex96TTfxfgMaLkMdwsdEeDilyxVxYfrrilVwsLFCK74fkT4n/2D7zhYWJlwa9P/AGIFc9ThYWFjM6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583"/>
            <a:ext cx="4021385" cy="30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7" y="227583"/>
            <a:ext cx="3911446" cy="294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5007442" cy="29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829116" cy="286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929250" cy="33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5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pl-PL" sz="24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None/>
            </a:pPr>
            <a:r>
              <a:rPr lang="pl-PL" sz="1800" dirty="0" smtClean="0">
                <a:latin typeface="Garamond" pitchFamily="18" charset="0"/>
              </a:rPr>
              <a:t>Opracowanie na podstawie:</a:t>
            </a:r>
            <a:endParaRPr lang="pl-PL" sz="1800" dirty="0">
              <a:latin typeface="Garamond" pitchFamily="18" charset="0"/>
            </a:endParaRPr>
          </a:p>
          <a:p>
            <a:pPr lvl="1">
              <a:buNone/>
            </a:pPr>
            <a:endParaRPr lang="pl-PL" sz="1800" dirty="0" smtClean="0"/>
          </a:p>
          <a:p>
            <a:pPr lvl="1"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 etap – badania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georadarowe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– 2011 rok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II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etap –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wykopaliskowe badania archeologiczne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– 2012 r.</a:t>
            </a:r>
          </a:p>
          <a:p>
            <a:pPr lvl="1">
              <a:buFontTx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III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etap –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nadzór archeologiczny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– 2013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rok</a:t>
            </a:r>
          </a:p>
          <a:p>
            <a:pPr lvl="1">
              <a:buFontTx/>
              <a:buNone/>
            </a:pP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>
              <a:buFontTx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Wystawa na otwarcie Muzeum Samorządowego Ziemi Strzyżowskiej: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lvl="1">
              <a:buFontTx/>
              <a:buNone/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„Tajemnice miasta średniowiecznego – badania archeologiczne na Rynku w Strzyżowie”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0"/>
            <a:ext cx="37560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6" y="4365104"/>
            <a:ext cx="373934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1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21" y="0"/>
            <a:ext cx="3755279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 algn="r">
              <a:buNone/>
            </a:pPr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Dziękuję za uwagę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4" name="Picture 4" descr="DSC038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DSC0389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304800"/>
            <a:ext cx="3200400" cy="260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 descr="DSC038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3276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1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kataster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8563"/>
            <a:ext cx="7391400" cy="5659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5029200"/>
          </a:xfrm>
        </p:spPr>
        <p:txBody>
          <a:bodyPr/>
          <a:lstStyle/>
          <a:p>
            <a:pPr algn="l"/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400" dirty="0">
                <a:latin typeface="Garamond" pitchFamily="18" charset="0"/>
              </a:rPr>
              <a:t>J. Malczewski, </a:t>
            </a:r>
            <a:r>
              <a:rPr lang="pl-PL" sz="1400" i="1" dirty="0">
                <a:latin typeface="Garamond" pitchFamily="18" charset="0"/>
              </a:rPr>
              <a:t>Miasta między Wisłoką a Sanem do początku XVI wieku</a:t>
            </a:r>
            <a:r>
              <a:rPr lang="pl-PL" sz="1400" dirty="0">
                <a:latin typeface="Garamond" pitchFamily="18" charset="0"/>
              </a:rPr>
              <a:t>, </a:t>
            </a:r>
            <a:r>
              <a:rPr lang="pl-PL" sz="1400" dirty="0" smtClean="0">
                <a:latin typeface="Garamond" pitchFamily="18" charset="0"/>
              </a:rPr>
              <a:t>Rzeszów </a:t>
            </a:r>
            <a:r>
              <a:rPr lang="pl-PL" sz="1400" dirty="0">
                <a:latin typeface="Garamond" pitchFamily="18" charset="0"/>
              </a:rPr>
              <a:t>2006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b="1" dirty="0" smtClean="0">
                <a:latin typeface="Garamond" pitchFamily="18" charset="0"/>
              </a:rPr>
              <a:t>miara krakowska – </a:t>
            </a:r>
            <a:r>
              <a:rPr lang="pl-PL" sz="1600" b="1" dirty="0">
                <a:latin typeface="Garamond" pitchFamily="18" charset="0"/>
              </a:rPr>
              <a:t>stopa o długości 0,293 m; </a:t>
            </a:r>
            <a:r>
              <a:rPr lang="pl-PL" sz="1600" dirty="0">
                <a:latin typeface="Garamond" pitchFamily="18" charset="0"/>
              </a:rPr>
              <a:t>duży sznur (150 stóp) = 43,95 </a:t>
            </a:r>
            <a:r>
              <a:rPr lang="pl-PL" sz="1600" dirty="0" smtClean="0">
                <a:latin typeface="Garamond" pitchFamily="18" charset="0"/>
              </a:rPr>
              <a:t>m</a:t>
            </a:r>
            <a:br>
              <a:rPr lang="pl-PL" sz="1600" dirty="0" smtClean="0">
                <a:latin typeface="Garamond" pitchFamily="18" charset="0"/>
              </a:rPr>
            </a:br>
            <a:r>
              <a:rPr lang="pl-PL" sz="1600" dirty="0" smtClean="0">
                <a:latin typeface="Garamond" pitchFamily="18" charset="0"/>
              </a:rPr>
              <a:t>rynek </a:t>
            </a:r>
            <a:r>
              <a:rPr lang="pl-PL" sz="1600" dirty="0">
                <a:latin typeface="Garamond" pitchFamily="18" charset="0"/>
              </a:rPr>
              <a:t>I – wym. 87,9x131,9 </a:t>
            </a:r>
            <a:r>
              <a:rPr lang="pl-PL" sz="1600" dirty="0" smtClean="0">
                <a:latin typeface="Garamond" pitchFamily="18" charset="0"/>
              </a:rPr>
              <a:t>m;  rynek </a:t>
            </a:r>
            <a:r>
              <a:rPr lang="pl-PL" sz="1600" dirty="0">
                <a:latin typeface="Garamond" pitchFamily="18" charset="0"/>
              </a:rPr>
              <a:t>II – wym.43,95x65,93 m </a:t>
            </a:r>
            <a:r>
              <a:rPr lang="pl-PL" sz="1600" dirty="0"/>
              <a:t>	</a:t>
            </a:r>
            <a:r>
              <a:rPr lang="pl-PL" sz="1600" b="1" dirty="0"/>
              <a:t>		</a:t>
            </a:r>
            <a:br>
              <a:rPr lang="pl-PL" sz="1600" b="1" dirty="0"/>
            </a:br>
            <a:r>
              <a:rPr lang="pl-PL" sz="1600" b="1" dirty="0">
                <a:latin typeface="Garamond" pitchFamily="18" charset="0"/>
              </a:rPr>
              <a:t/>
            </a:r>
            <a:br>
              <a:rPr lang="pl-PL" sz="1600" b="1" dirty="0">
                <a:latin typeface="Garamond" pitchFamily="18" charset="0"/>
              </a:rPr>
            </a:br>
            <a:r>
              <a:rPr lang="pl-PL" sz="1600" b="1" dirty="0"/>
              <a:t>	</a:t>
            </a:r>
            <a:br>
              <a:rPr lang="pl-PL" sz="1600" b="1" dirty="0"/>
            </a:b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600" b="1" dirty="0"/>
              <a:t>												</a:t>
            </a:r>
            <a:br>
              <a:rPr lang="pl-PL" sz="1600" b="1" dirty="0"/>
            </a:br>
            <a:r>
              <a:rPr lang="pl-PL" sz="1600" b="1" dirty="0"/>
              <a:t>						</a:t>
            </a:r>
            <a:br>
              <a:rPr lang="pl-PL" sz="1600" b="1" dirty="0"/>
            </a:br>
            <a:r>
              <a:rPr lang="pl-PL" sz="1600" b="1" dirty="0"/>
              <a:t>					</a:t>
            </a:r>
            <a:br>
              <a:rPr lang="pl-PL" sz="1600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8877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45"/>
            <a:ext cx="9144000" cy="65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dirty="0" smtClean="0">
                <a:latin typeface="Garamond" pitchFamily="18" charset="0"/>
              </a:rPr>
              <a:t>Pozostałości </a:t>
            </a:r>
            <a:br>
              <a:rPr lang="pl-PL" sz="2400" dirty="0" smtClean="0">
                <a:latin typeface="Garamond" pitchFamily="18" charset="0"/>
              </a:rPr>
            </a:br>
            <a:r>
              <a:rPr lang="pl-PL" sz="2400" dirty="0" smtClean="0">
                <a:latin typeface="Garamond" pitchFamily="18" charset="0"/>
              </a:rPr>
              <a:t>ratusza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4135473" cy="27363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288075" cy="28372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3074640" cy="46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Garamond" pitchFamily="18" charset="0"/>
              </a:rPr>
              <a:t>Pozostałości </a:t>
            </a:r>
            <a:br>
              <a:rPr lang="pl-PL" sz="3200" dirty="0">
                <a:latin typeface="Garamond" pitchFamily="18" charset="0"/>
              </a:rPr>
            </a:br>
            <a:r>
              <a:rPr lang="pl-PL" sz="3200" dirty="0">
                <a:latin typeface="Garamond" pitchFamily="18" charset="0"/>
              </a:rPr>
              <a:t>ratusza</a:t>
            </a:r>
            <a:endParaRPr lang="pl-PL" sz="32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25" y="2436211"/>
            <a:ext cx="4374232" cy="2897929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2922240" cy="44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4153867" cy="274847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153866" cy="27519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7"/>
            <a:ext cx="4176464" cy="276481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23" y="3184594"/>
            <a:ext cx="4091102" cy="27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434</Words>
  <Application>Microsoft Office PowerPoint</Application>
  <PresentationFormat>Pokaz na ekranie (4:3)</PresentationFormat>
  <Paragraphs>84</Paragraphs>
  <Slides>33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10</vt:i4>
      </vt:variant>
      <vt:variant>
        <vt:lpstr>Tytuły slajdów</vt:lpstr>
      </vt:variant>
      <vt:variant>
        <vt:i4>33</vt:i4>
      </vt:variant>
    </vt:vector>
  </HeadingPairs>
  <TitlesOfParts>
    <vt:vector size="43" baseType="lpstr">
      <vt:lpstr>Motyw pakietu Office</vt:lpstr>
      <vt:lpstr>Projekt domyślny</vt:lpstr>
      <vt:lpstr>2_Motyw pakietu Office</vt:lpstr>
      <vt:lpstr>3_Motyw pakietu Office</vt:lpstr>
      <vt:lpstr>4_Motyw pakietu Office</vt:lpstr>
      <vt:lpstr>5_Motyw pakietu Office</vt:lpstr>
      <vt:lpstr>6_Motyw pakietu Office</vt:lpstr>
      <vt:lpstr>7_Motyw pakietu Office</vt:lpstr>
      <vt:lpstr>8_Motyw pakietu Office</vt:lpstr>
      <vt:lpstr>1_Motyw pakietu Office</vt:lpstr>
      <vt:lpstr>Zabudowa strzyżowskiego rynku  odbiciem przemian historycznych</vt:lpstr>
      <vt:lpstr>Miasto Strzyżów wg źródeł historycznych</vt:lpstr>
      <vt:lpstr>Założenia miasta średniowiecznego</vt:lpstr>
      <vt:lpstr>Prezentacja programu PowerPoint</vt:lpstr>
      <vt:lpstr>      J. Malczewski, Miasta między Wisłoką a Sanem do początku XVI wieku, Rzeszów 2006  miara krakowska – stopa o długości 0,293 m; duży sznur (150 stóp) = 43,95 m rynek I – wym. 87,9x131,9 m;  rynek II – wym.43,95x65,93 m                                                </vt:lpstr>
      <vt:lpstr>Prezentacja programu PowerPoint</vt:lpstr>
      <vt:lpstr>Pozostałości  ratusza</vt:lpstr>
      <vt:lpstr>Pozostałości  ratusza</vt:lpstr>
      <vt:lpstr>Prezentacja programu PowerPoint</vt:lpstr>
      <vt:lpstr>Studnia miejska</vt:lpstr>
      <vt:lpstr>Prezentacja programu PowerPoint</vt:lpstr>
      <vt:lpstr>Prezentacja programu PowerPoint</vt:lpstr>
      <vt:lpstr>Inwentarz  miasta Strzyżowa  z 1747 roku</vt:lpstr>
      <vt:lpstr>Inwentaryzacja budynku ratusza  w Strzyżowie z 1747 r.</vt:lpstr>
      <vt:lpstr>Mapa  F.von Miega 1770-1772 </vt:lpstr>
      <vt:lpstr>Mapa katastralna  Strzyżowa  z 1853 roku</vt:lpstr>
      <vt:lpstr>Relikty  zabudowy</vt:lpstr>
      <vt:lpstr>Bruk </vt:lpstr>
      <vt:lpstr>Prezentacja programu PowerPoint</vt:lpstr>
      <vt:lpstr>Rynek na fotografii  z okresu k. XIX-pocz. XX 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Pozostałości bruków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</dc:title>
  <dc:creator>Monika</dc:creator>
  <cp:lastModifiedBy>Monika</cp:lastModifiedBy>
  <cp:revision>20</cp:revision>
  <dcterms:created xsi:type="dcterms:W3CDTF">2013-12-18T17:11:30Z</dcterms:created>
  <dcterms:modified xsi:type="dcterms:W3CDTF">2013-12-19T07:45:27Z</dcterms:modified>
</cp:coreProperties>
</file>